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9"/>
  </p:notesMasterIdLst>
  <p:sldIdLst>
    <p:sldId id="578" r:id="rId2"/>
    <p:sldId id="257" r:id="rId3"/>
    <p:sldId id="418" r:id="rId4"/>
    <p:sldId id="514" r:id="rId5"/>
    <p:sldId id="515" r:id="rId6"/>
    <p:sldId id="516" r:id="rId7"/>
    <p:sldId id="517" r:id="rId8"/>
    <p:sldId id="519" r:id="rId9"/>
    <p:sldId id="520" r:id="rId10"/>
    <p:sldId id="522" r:id="rId11"/>
    <p:sldId id="580" r:id="rId12"/>
    <p:sldId id="582" r:id="rId13"/>
    <p:sldId id="583" r:id="rId14"/>
    <p:sldId id="581" r:id="rId15"/>
    <p:sldId id="521" r:id="rId16"/>
    <p:sldId id="524" r:id="rId17"/>
    <p:sldId id="525" r:id="rId18"/>
    <p:sldId id="526" r:id="rId19"/>
    <p:sldId id="528" r:id="rId20"/>
    <p:sldId id="529" r:id="rId21"/>
    <p:sldId id="530" r:id="rId22"/>
    <p:sldId id="531" r:id="rId23"/>
    <p:sldId id="533" r:id="rId24"/>
    <p:sldId id="534" r:id="rId25"/>
    <p:sldId id="536" r:id="rId26"/>
    <p:sldId id="538" r:id="rId27"/>
    <p:sldId id="539" r:id="rId28"/>
    <p:sldId id="540" r:id="rId29"/>
    <p:sldId id="537" r:id="rId30"/>
    <p:sldId id="541" r:id="rId31"/>
    <p:sldId id="532" r:id="rId32"/>
    <p:sldId id="535" r:id="rId33"/>
    <p:sldId id="543" r:id="rId34"/>
    <p:sldId id="544" r:id="rId35"/>
    <p:sldId id="545" r:id="rId36"/>
    <p:sldId id="579" r:id="rId37"/>
    <p:sldId id="547" r:id="rId38"/>
    <p:sldId id="563" r:id="rId39"/>
    <p:sldId id="546" r:id="rId40"/>
    <p:sldId id="564" r:id="rId41"/>
    <p:sldId id="567" r:id="rId42"/>
    <p:sldId id="549" r:id="rId43"/>
    <p:sldId id="548" r:id="rId44"/>
    <p:sldId id="550" r:id="rId45"/>
    <p:sldId id="551" r:id="rId46"/>
    <p:sldId id="552" r:id="rId47"/>
    <p:sldId id="553" r:id="rId48"/>
    <p:sldId id="561" r:id="rId49"/>
    <p:sldId id="562" r:id="rId50"/>
    <p:sldId id="554" r:id="rId51"/>
    <p:sldId id="584" r:id="rId52"/>
    <p:sldId id="555" r:id="rId53"/>
    <p:sldId id="585" r:id="rId54"/>
    <p:sldId id="556" r:id="rId55"/>
    <p:sldId id="557" r:id="rId56"/>
    <p:sldId id="558" r:id="rId57"/>
    <p:sldId id="568" r:id="rId58"/>
    <p:sldId id="573" r:id="rId59"/>
    <p:sldId id="569" r:id="rId60"/>
    <p:sldId id="571" r:id="rId61"/>
    <p:sldId id="576" r:id="rId62"/>
    <p:sldId id="572" r:id="rId63"/>
    <p:sldId id="570" r:id="rId64"/>
    <p:sldId id="574" r:id="rId65"/>
    <p:sldId id="575" r:id="rId66"/>
    <p:sldId id="577" r:id="rId67"/>
    <p:sldId id="513" r:id="rId68"/>
  </p:sldIdLst>
  <p:sldSz cx="12192000" cy="6858000"/>
  <p:notesSz cx="6858000" cy="9144000"/>
  <p:defaultTextStyle>
    <a:defPPr>
      <a:defRPr lang="LID4096"/>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Раздел по умолчанию" id="{465B88BE-7067-4E01-A3DC-10AFCF848BC8}">
          <p14:sldIdLst>
            <p14:sldId id="578"/>
            <p14:sldId id="257"/>
            <p14:sldId id="418"/>
            <p14:sldId id="514"/>
            <p14:sldId id="515"/>
            <p14:sldId id="516"/>
            <p14:sldId id="517"/>
            <p14:sldId id="519"/>
            <p14:sldId id="520"/>
            <p14:sldId id="522"/>
            <p14:sldId id="580"/>
            <p14:sldId id="582"/>
            <p14:sldId id="583"/>
            <p14:sldId id="581"/>
            <p14:sldId id="521"/>
            <p14:sldId id="524"/>
            <p14:sldId id="525"/>
            <p14:sldId id="526"/>
            <p14:sldId id="528"/>
            <p14:sldId id="529"/>
            <p14:sldId id="530"/>
            <p14:sldId id="531"/>
            <p14:sldId id="533"/>
            <p14:sldId id="534"/>
            <p14:sldId id="536"/>
            <p14:sldId id="538"/>
            <p14:sldId id="539"/>
            <p14:sldId id="540"/>
            <p14:sldId id="537"/>
            <p14:sldId id="541"/>
            <p14:sldId id="532"/>
            <p14:sldId id="535"/>
            <p14:sldId id="543"/>
            <p14:sldId id="544"/>
            <p14:sldId id="545"/>
            <p14:sldId id="579"/>
            <p14:sldId id="547"/>
            <p14:sldId id="563"/>
            <p14:sldId id="546"/>
            <p14:sldId id="564"/>
            <p14:sldId id="567"/>
            <p14:sldId id="549"/>
            <p14:sldId id="548"/>
            <p14:sldId id="550"/>
            <p14:sldId id="551"/>
            <p14:sldId id="552"/>
            <p14:sldId id="553"/>
            <p14:sldId id="561"/>
            <p14:sldId id="562"/>
            <p14:sldId id="554"/>
            <p14:sldId id="584"/>
            <p14:sldId id="555"/>
            <p14:sldId id="585"/>
            <p14:sldId id="556"/>
            <p14:sldId id="557"/>
            <p14:sldId id="558"/>
            <p14:sldId id="568"/>
            <p14:sldId id="573"/>
            <p14:sldId id="569"/>
            <p14:sldId id="571"/>
            <p14:sldId id="576"/>
            <p14:sldId id="572"/>
            <p14:sldId id="570"/>
            <p14:sldId id="574"/>
            <p14:sldId id="575"/>
            <p14:sldId id="577"/>
            <p14:sldId id="513"/>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avel Bernatsky" initials="PB" lastIdx="3" clrIdx="0">
    <p:extLst>
      <p:ext uri="{19B8F6BF-5375-455C-9EA6-DF929625EA0E}">
        <p15:presenceInfo xmlns:p15="http://schemas.microsoft.com/office/powerpoint/2012/main" userId="ccc84f90653f6d99"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831" autoAdjust="0"/>
    <p:restoredTop sz="95388" autoAdjust="0"/>
  </p:normalViewPr>
  <p:slideViewPr>
    <p:cSldViewPr snapToGrid="0">
      <p:cViewPr>
        <p:scale>
          <a:sx n="50" d="100"/>
          <a:sy n="50" d="100"/>
        </p:scale>
        <p:origin x="-10" y="629"/>
      </p:cViewPr>
      <p:guideLst/>
    </p:cSldViewPr>
  </p:slideViewPr>
  <p:notesTextViewPr>
    <p:cViewPr>
      <p:scale>
        <a:sx n="1" d="1"/>
        <a:sy n="1" d="1"/>
      </p:scale>
      <p:origin x="0" y="0"/>
    </p:cViewPr>
  </p:notesTextViewPr>
  <p:sorterViewPr>
    <p:cViewPr>
      <p:scale>
        <a:sx n="100" d="100"/>
        <a:sy n="100" d="100"/>
      </p:scale>
      <p:origin x="0" y="-365"/>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LID4096"/>
          </a:p>
        </p:txBody>
      </p:sp>
      <p:sp>
        <p:nvSpPr>
          <p:cNvPr id="3" name="Дата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9E1C54A-6947-426C-B525-F25AAC6D8000}" type="datetimeFigureOut">
              <a:rPr lang="LID4096" smtClean="0"/>
              <a:t>05/17/2025</a:t>
            </a:fld>
            <a:endParaRPr lang="LID4096"/>
          </a:p>
        </p:txBody>
      </p:sp>
      <p:sp>
        <p:nvSpPr>
          <p:cNvPr id="4" name="Образ слайда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LID4096"/>
          </a:p>
        </p:txBody>
      </p:sp>
      <p:sp>
        <p:nvSpPr>
          <p:cNvPr id="5" name="Заметки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LID4096"/>
          </a:p>
        </p:txBody>
      </p:sp>
      <p:sp>
        <p:nvSpPr>
          <p:cNvPr id="6" name="Нижний колонтитул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LID4096"/>
          </a:p>
        </p:txBody>
      </p:sp>
      <p:sp>
        <p:nvSpPr>
          <p:cNvPr id="7" name="Номер слайда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65E16E5-A75C-4DD5-8B93-6FB68F18C130}" type="slidenum">
              <a:rPr lang="LID4096" smtClean="0"/>
              <a:t>‹#›</a:t>
            </a:fld>
            <a:endParaRPr lang="LID4096"/>
          </a:p>
        </p:txBody>
      </p:sp>
    </p:spTree>
    <p:extLst>
      <p:ext uri="{BB962C8B-B14F-4D97-AF65-F5344CB8AC3E}">
        <p14:creationId xmlns:p14="http://schemas.microsoft.com/office/powerpoint/2010/main" val="1609758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F47616F-E2AF-5AFF-C83A-FE3735AD8C68}"/>
              </a:ext>
            </a:extLst>
          </p:cNvPr>
          <p:cNvSpPr>
            <a:spLocks noGrp="1"/>
          </p:cNvSpPr>
          <p:nvPr>
            <p:ph type="ctrTitle"/>
          </p:nvPr>
        </p:nvSpPr>
        <p:spPr>
          <a:xfrm>
            <a:off x="1524000" y="1122363"/>
            <a:ext cx="9144000" cy="2387600"/>
          </a:xfrm>
        </p:spPr>
        <p:txBody>
          <a:bodyPr anchor="b"/>
          <a:lstStyle>
            <a:lvl1pPr algn="ctr">
              <a:defRPr sz="6000"/>
            </a:lvl1pPr>
          </a:lstStyle>
          <a:p>
            <a:r>
              <a:rPr lang="ru-RU"/>
              <a:t>Образец заголовка</a:t>
            </a:r>
            <a:endParaRPr lang="LID4096"/>
          </a:p>
        </p:txBody>
      </p:sp>
      <p:sp>
        <p:nvSpPr>
          <p:cNvPr id="3" name="Подзаголовок 2">
            <a:extLst>
              <a:ext uri="{FF2B5EF4-FFF2-40B4-BE49-F238E27FC236}">
                <a16:creationId xmlns:a16="http://schemas.microsoft.com/office/drawing/2014/main" id="{3FF40183-988B-BA61-B91E-493895FD9C8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a:t>Образец подзаголовка</a:t>
            </a:r>
            <a:endParaRPr lang="LID4096"/>
          </a:p>
        </p:txBody>
      </p:sp>
      <p:sp>
        <p:nvSpPr>
          <p:cNvPr id="4" name="Дата 3">
            <a:extLst>
              <a:ext uri="{FF2B5EF4-FFF2-40B4-BE49-F238E27FC236}">
                <a16:creationId xmlns:a16="http://schemas.microsoft.com/office/drawing/2014/main" id="{0F93C7B4-DBE6-06CE-CFC7-F4ED4D997D4E}"/>
              </a:ext>
            </a:extLst>
          </p:cNvPr>
          <p:cNvSpPr>
            <a:spLocks noGrp="1"/>
          </p:cNvSpPr>
          <p:nvPr>
            <p:ph type="dt" sz="half" idx="10"/>
          </p:nvPr>
        </p:nvSpPr>
        <p:spPr/>
        <p:txBody>
          <a:bodyPr/>
          <a:lstStyle/>
          <a:p>
            <a:fld id="{D94700BE-7692-4207-B54B-A48E0B87749C}" type="datetimeFigureOut">
              <a:rPr lang="LID4096" smtClean="0"/>
              <a:t>05/17/2025</a:t>
            </a:fld>
            <a:endParaRPr lang="LID4096"/>
          </a:p>
        </p:txBody>
      </p:sp>
      <p:sp>
        <p:nvSpPr>
          <p:cNvPr id="5" name="Нижний колонтитул 4">
            <a:extLst>
              <a:ext uri="{FF2B5EF4-FFF2-40B4-BE49-F238E27FC236}">
                <a16:creationId xmlns:a16="http://schemas.microsoft.com/office/drawing/2014/main" id="{AB5BB8FF-A395-C430-3789-0945A5312B41}"/>
              </a:ext>
            </a:extLst>
          </p:cNvPr>
          <p:cNvSpPr>
            <a:spLocks noGrp="1"/>
          </p:cNvSpPr>
          <p:nvPr>
            <p:ph type="ftr" sz="quarter" idx="11"/>
          </p:nvPr>
        </p:nvSpPr>
        <p:spPr/>
        <p:txBody>
          <a:bodyPr/>
          <a:lstStyle/>
          <a:p>
            <a:endParaRPr lang="LID4096"/>
          </a:p>
        </p:txBody>
      </p:sp>
      <p:sp>
        <p:nvSpPr>
          <p:cNvPr id="6" name="Номер слайда 5">
            <a:extLst>
              <a:ext uri="{FF2B5EF4-FFF2-40B4-BE49-F238E27FC236}">
                <a16:creationId xmlns:a16="http://schemas.microsoft.com/office/drawing/2014/main" id="{19F6F5BE-4CB2-9257-FD2E-739215DBF0C3}"/>
              </a:ext>
            </a:extLst>
          </p:cNvPr>
          <p:cNvSpPr>
            <a:spLocks noGrp="1"/>
          </p:cNvSpPr>
          <p:nvPr>
            <p:ph type="sldNum" sz="quarter" idx="12"/>
          </p:nvPr>
        </p:nvSpPr>
        <p:spPr/>
        <p:txBody>
          <a:bodyPr/>
          <a:lstStyle/>
          <a:p>
            <a:fld id="{75414CC9-68D5-47AD-8438-7B4A21BFF56F}" type="slidenum">
              <a:rPr lang="LID4096" smtClean="0"/>
              <a:t>‹#›</a:t>
            </a:fld>
            <a:endParaRPr lang="LID4096"/>
          </a:p>
        </p:txBody>
      </p:sp>
    </p:spTree>
    <p:extLst>
      <p:ext uri="{BB962C8B-B14F-4D97-AF65-F5344CB8AC3E}">
        <p14:creationId xmlns:p14="http://schemas.microsoft.com/office/powerpoint/2010/main" val="10954622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1432ABC-7F92-53F8-6B38-14EBA795ED3A}"/>
              </a:ext>
            </a:extLst>
          </p:cNvPr>
          <p:cNvSpPr>
            <a:spLocks noGrp="1"/>
          </p:cNvSpPr>
          <p:nvPr>
            <p:ph type="title"/>
          </p:nvPr>
        </p:nvSpPr>
        <p:spPr/>
        <p:txBody>
          <a:bodyPr/>
          <a:lstStyle/>
          <a:p>
            <a:r>
              <a:rPr lang="ru-RU"/>
              <a:t>Образец заголовка</a:t>
            </a:r>
            <a:endParaRPr lang="LID4096"/>
          </a:p>
        </p:txBody>
      </p:sp>
      <p:sp>
        <p:nvSpPr>
          <p:cNvPr id="3" name="Вертикальный текст 2">
            <a:extLst>
              <a:ext uri="{FF2B5EF4-FFF2-40B4-BE49-F238E27FC236}">
                <a16:creationId xmlns:a16="http://schemas.microsoft.com/office/drawing/2014/main" id="{DC74F8DD-3073-73DB-0FEC-83EE799CF0DF}"/>
              </a:ext>
            </a:extLst>
          </p:cNvPr>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LID4096"/>
          </a:p>
        </p:txBody>
      </p:sp>
      <p:sp>
        <p:nvSpPr>
          <p:cNvPr id="4" name="Дата 3">
            <a:extLst>
              <a:ext uri="{FF2B5EF4-FFF2-40B4-BE49-F238E27FC236}">
                <a16:creationId xmlns:a16="http://schemas.microsoft.com/office/drawing/2014/main" id="{FD52118E-3EA2-A9A4-2BC2-E44B3237E1B2}"/>
              </a:ext>
            </a:extLst>
          </p:cNvPr>
          <p:cNvSpPr>
            <a:spLocks noGrp="1"/>
          </p:cNvSpPr>
          <p:nvPr>
            <p:ph type="dt" sz="half" idx="10"/>
          </p:nvPr>
        </p:nvSpPr>
        <p:spPr/>
        <p:txBody>
          <a:bodyPr/>
          <a:lstStyle/>
          <a:p>
            <a:fld id="{D94700BE-7692-4207-B54B-A48E0B87749C}" type="datetimeFigureOut">
              <a:rPr lang="LID4096" smtClean="0"/>
              <a:t>05/17/2025</a:t>
            </a:fld>
            <a:endParaRPr lang="LID4096"/>
          </a:p>
        </p:txBody>
      </p:sp>
      <p:sp>
        <p:nvSpPr>
          <p:cNvPr id="5" name="Нижний колонтитул 4">
            <a:extLst>
              <a:ext uri="{FF2B5EF4-FFF2-40B4-BE49-F238E27FC236}">
                <a16:creationId xmlns:a16="http://schemas.microsoft.com/office/drawing/2014/main" id="{DF9690F8-6FA6-1F50-D67E-E66228911A2A}"/>
              </a:ext>
            </a:extLst>
          </p:cNvPr>
          <p:cNvSpPr>
            <a:spLocks noGrp="1"/>
          </p:cNvSpPr>
          <p:nvPr>
            <p:ph type="ftr" sz="quarter" idx="11"/>
          </p:nvPr>
        </p:nvSpPr>
        <p:spPr/>
        <p:txBody>
          <a:bodyPr/>
          <a:lstStyle/>
          <a:p>
            <a:endParaRPr lang="LID4096"/>
          </a:p>
        </p:txBody>
      </p:sp>
      <p:sp>
        <p:nvSpPr>
          <p:cNvPr id="6" name="Номер слайда 5">
            <a:extLst>
              <a:ext uri="{FF2B5EF4-FFF2-40B4-BE49-F238E27FC236}">
                <a16:creationId xmlns:a16="http://schemas.microsoft.com/office/drawing/2014/main" id="{5D72A8B7-B8F9-CA99-A4E2-0D1A64111FDD}"/>
              </a:ext>
            </a:extLst>
          </p:cNvPr>
          <p:cNvSpPr>
            <a:spLocks noGrp="1"/>
          </p:cNvSpPr>
          <p:nvPr>
            <p:ph type="sldNum" sz="quarter" idx="12"/>
          </p:nvPr>
        </p:nvSpPr>
        <p:spPr/>
        <p:txBody>
          <a:bodyPr/>
          <a:lstStyle/>
          <a:p>
            <a:fld id="{75414CC9-68D5-47AD-8438-7B4A21BFF56F}" type="slidenum">
              <a:rPr lang="LID4096" smtClean="0"/>
              <a:t>‹#›</a:t>
            </a:fld>
            <a:endParaRPr lang="LID4096"/>
          </a:p>
        </p:txBody>
      </p:sp>
    </p:spTree>
    <p:extLst>
      <p:ext uri="{BB962C8B-B14F-4D97-AF65-F5344CB8AC3E}">
        <p14:creationId xmlns:p14="http://schemas.microsoft.com/office/powerpoint/2010/main" val="26926785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a:extLst>
              <a:ext uri="{FF2B5EF4-FFF2-40B4-BE49-F238E27FC236}">
                <a16:creationId xmlns:a16="http://schemas.microsoft.com/office/drawing/2014/main" id="{704C6878-D0A6-5DB7-DDA4-5524F63A10D4}"/>
              </a:ext>
            </a:extLst>
          </p:cNvPr>
          <p:cNvSpPr>
            <a:spLocks noGrp="1"/>
          </p:cNvSpPr>
          <p:nvPr>
            <p:ph type="title" orient="vert"/>
          </p:nvPr>
        </p:nvSpPr>
        <p:spPr>
          <a:xfrm>
            <a:off x="8724900" y="365125"/>
            <a:ext cx="2628900" cy="5811838"/>
          </a:xfrm>
        </p:spPr>
        <p:txBody>
          <a:bodyPr vert="eaVert"/>
          <a:lstStyle/>
          <a:p>
            <a:r>
              <a:rPr lang="ru-RU"/>
              <a:t>Образец заголовка</a:t>
            </a:r>
            <a:endParaRPr lang="LID4096"/>
          </a:p>
        </p:txBody>
      </p:sp>
      <p:sp>
        <p:nvSpPr>
          <p:cNvPr id="3" name="Вертикальный текст 2">
            <a:extLst>
              <a:ext uri="{FF2B5EF4-FFF2-40B4-BE49-F238E27FC236}">
                <a16:creationId xmlns:a16="http://schemas.microsoft.com/office/drawing/2014/main" id="{74290E6A-E317-C5F4-3234-CA514674E1C7}"/>
              </a:ext>
            </a:extLst>
          </p:cNvPr>
          <p:cNvSpPr>
            <a:spLocks noGrp="1"/>
          </p:cNvSpPr>
          <p:nvPr>
            <p:ph type="body" orient="vert" idx="1"/>
          </p:nvPr>
        </p:nvSpPr>
        <p:spPr>
          <a:xfrm>
            <a:off x="838200" y="365125"/>
            <a:ext cx="7734300" cy="5811838"/>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LID4096"/>
          </a:p>
        </p:txBody>
      </p:sp>
      <p:sp>
        <p:nvSpPr>
          <p:cNvPr id="4" name="Дата 3">
            <a:extLst>
              <a:ext uri="{FF2B5EF4-FFF2-40B4-BE49-F238E27FC236}">
                <a16:creationId xmlns:a16="http://schemas.microsoft.com/office/drawing/2014/main" id="{6927F236-BB3C-2C98-8A01-D57936776076}"/>
              </a:ext>
            </a:extLst>
          </p:cNvPr>
          <p:cNvSpPr>
            <a:spLocks noGrp="1"/>
          </p:cNvSpPr>
          <p:nvPr>
            <p:ph type="dt" sz="half" idx="10"/>
          </p:nvPr>
        </p:nvSpPr>
        <p:spPr/>
        <p:txBody>
          <a:bodyPr/>
          <a:lstStyle/>
          <a:p>
            <a:fld id="{D94700BE-7692-4207-B54B-A48E0B87749C}" type="datetimeFigureOut">
              <a:rPr lang="LID4096" smtClean="0"/>
              <a:t>05/17/2025</a:t>
            </a:fld>
            <a:endParaRPr lang="LID4096"/>
          </a:p>
        </p:txBody>
      </p:sp>
      <p:sp>
        <p:nvSpPr>
          <p:cNvPr id="5" name="Нижний колонтитул 4">
            <a:extLst>
              <a:ext uri="{FF2B5EF4-FFF2-40B4-BE49-F238E27FC236}">
                <a16:creationId xmlns:a16="http://schemas.microsoft.com/office/drawing/2014/main" id="{6FB6E046-C620-4F58-405E-9C0103599089}"/>
              </a:ext>
            </a:extLst>
          </p:cNvPr>
          <p:cNvSpPr>
            <a:spLocks noGrp="1"/>
          </p:cNvSpPr>
          <p:nvPr>
            <p:ph type="ftr" sz="quarter" idx="11"/>
          </p:nvPr>
        </p:nvSpPr>
        <p:spPr/>
        <p:txBody>
          <a:bodyPr/>
          <a:lstStyle/>
          <a:p>
            <a:endParaRPr lang="LID4096"/>
          </a:p>
        </p:txBody>
      </p:sp>
      <p:sp>
        <p:nvSpPr>
          <p:cNvPr id="6" name="Номер слайда 5">
            <a:extLst>
              <a:ext uri="{FF2B5EF4-FFF2-40B4-BE49-F238E27FC236}">
                <a16:creationId xmlns:a16="http://schemas.microsoft.com/office/drawing/2014/main" id="{5D06496C-B074-7D9D-1BB6-63F00672ACE4}"/>
              </a:ext>
            </a:extLst>
          </p:cNvPr>
          <p:cNvSpPr>
            <a:spLocks noGrp="1"/>
          </p:cNvSpPr>
          <p:nvPr>
            <p:ph type="sldNum" sz="quarter" idx="12"/>
          </p:nvPr>
        </p:nvSpPr>
        <p:spPr/>
        <p:txBody>
          <a:bodyPr/>
          <a:lstStyle/>
          <a:p>
            <a:fld id="{75414CC9-68D5-47AD-8438-7B4A21BFF56F}" type="slidenum">
              <a:rPr lang="LID4096" smtClean="0"/>
              <a:t>‹#›</a:t>
            </a:fld>
            <a:endParaRPr lang="LID4096"/>
          </a:p>
        </p:txBody>
      </p:sp>
    </p:spTree>
    <p:extLst>
      <p:ext uri="{BB962C8B-B14F-4D97-AF65-F5344CB8AC3E}">
        <p14:creationId xmlns:p14="http://schemas.microsoft.com/office/powerpoint/2010/main" val="4018114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8F2D562-7427-3307-029D-4B44232FB0CA}"/>
              </a:ext>
            </a:extLst>
          </p:cNvPr>
          <p:cNvSpPr>
            <a:spLocks noGrp="1"/>
          </p:cNvSpPr>
          <p:nvPr>
            <p:ph type="title"/>
          </p:nvPr>
        </p:nvSpPr>
        <p:spPr/>
        <p:txBody>
          <a:bodyPr/>
          <a:lstStyle/>
          <a:p>
            <a:r>
              <a:rPr lang="ru-RU"/>
              <a:t>Образец заголовка</a:t>
            </a:r>
            <a:endParaRPr lang="LID4096"/>
          </a:p>
        </p:txBody>
      </p:sp>
      <p:sp>
        <p:nvSpPr>
          <p:cNvPr id="3" name="Объект 2">
            <a:extLst>
              <a:ext uri="{FF2B5EF4-FFF2-40B4-BE49-F238E27FC236}">
                <a16:creationId xmlns:a16="http://schemas.microsoft.com/office/drawing/2014/main" id="{4B8B9DD3-38AD-093A-348B-69D8AF9585B0}"/>
              </a:ext>
            </a:extLst>
          </p:cNvPr>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LID4096"/>
          </a:p>
        </p:txBody>
      </p:sp>
      <p:sp>
        <p:nvSpPr>
          <p:cNvPr id="4" name="Дата 3">
            <a:extLst>
              <a:ext uri="{FF2B5EF4-FFF2-40B4-BE49-F238E27FC236}">
                <a16:creationId xmlns:a16="http://schemas.microsoft.com/office/drawing/2014/main" id="{7F409026-C297-8D81-0690-BCF909A212D2}"/>
              </a:ext>
            </a:extLst>
          </p:cNvPr>
          <p:cNvSpPr>
            <a:spLocks noGrp="1"/>
          </p:cNvSpPr>
          <p:nvPr>
            <p:ph type="dt" sz="half" idx="10"/>
          </p:nvPr>
        </p:nvSpPr>
        <p:spPr/>
        <p:txBody>
          <a:bodyPr/>
          <a:lstStyle/>
          <a:p>
            <a:fld id="{D94700BE-7692-4207-B54B-A48E0B87749C}" type="datetimeFigureOut">
              <a:rPr lang="LID4096" smtClean="0"/>
              <a:t>05/17/2025</a:t>
            </a:fld>
            <a:endParaRPr lang="LID4096"/>
          </a:p>
        </p:txBody>
      </p:sp>
      <p:sp>
        <p:nvSpPr>
          <p:cNvPr id="5" name="Нижний колонтитул 4">
            <a:extLst>
              <a:ext uri="{FF2B5EF4-FFF2-40B4-BE49-F238E27FC236}">
                <a16:creationId xmlns:a16="http://schemas.microsoft.com/office/drawing/2014/main" id="{03B93BB5-71D6-265C-76BF-7BA55253D9BB}"/>
              </a:ext>
            </a:extLst>
          </p:cNvPr>
          <p:cNvSpPr>
            <a:spLocks noGrp="1"/>
          </p:cNvSpPr>
          <p:nvPr>
            <p:ph type="ftr" sz="quarter" idx="11"/>
          </p:nvPr>
        </p:nvSpPr>
        <p:spPr/>
        <p:txBody>
          <a:bodyPr/>
          <a:lstStyle/>
          <a:p>
            <a:endParaRPr lang="LID4096"/>
          </a:p>
        </p:txBody>
      </p:sp>
      <p:sp>
        <p:nvSpPr>
          <p:cNvPr id="6" name="Номер слайда 5">
            <a:extLst>
              <a:ext uri="{FF2B5EF4-FFF2-40B4-BE49-F238E27FC236}">
                <a16:creationId xmlns:a16="http://schemas.microsoft.com/office/drawing/2014/main" id="{45B812ED-7C3E-2E99-174E-7CBA5506EBC4}"/>
              </a:ext>
            </a:extLst>
          </p:cNvPr>
          <p:cNvSpPr>
            <a:spLocks noGrp="1"/>
          </p:cNvSpPr>
          <p:nvPr>
            <p:ph type="sldNum" sz="quarter" idx="12"/>
          </p:nvPr>
        </p:nvSpPr>
        <p:spPr/>
        <p:txBody>
          <a:bodyPr/>
          <a:lstStyle/>
          <a:p>
            <a:fld id="{75414CC9-68D5-47AD-8438-7B4A21BFF56F}" type="slidenum">
              <a:rPr lang="LID4096" smtClean="0"/>
              <a:t>‹#›</a:t>
            </a:fld>
            <a:endParaRPr lang="LID4096"/>
          </a:p>
        </p:txBody>
      </p:sp>
    </p:spTree>
    <p:extLst>
      <p:ext uri="{BB962C8B-B14F-4D97-AF65-F5344CB8AC3E}">
        <p14:creationId xmlns:p14="http://schemas.microsoft.com/office/powerpoint/2010/main" val="39283644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27F112-08AD-1D83-FA9D-D723E27CAE83}"/>
              </a:ext>
            </a:extLst>
          </p:cNvPr>
          <p:cNvSpPr>
            <a:spLocks noGrp="1"/>
          </p:cNvSpPr>
          <p:nvPr>
            <p:ph type="title"/>
          </p:nvPr>
        </p:nvSpPr>
        <p:spPr>
          <a:xfrm>
            <a:off x="831850" y="1709738"/>
            <a:ext cx="10515600" cy="2852737"/>
          </a:xfrm>
        </p:spPr>
        <p:txBody>
          <a:bodyPr anchor="b"/>
          <a:lstStyle>
            <a:lvl1pPr>
              <a:defRPr sz="6000"/>
            </a:lvl1pPr>
          </a:lstStyle>
          <a:p>
            <a:r>
              <a:rPr lang="ru-RU"/>
              <a:t>Образец заголовка</a:t>
            </a:r>
            <a:endParaRPr lang="LID4096"/>
          </a:p>
        </p:txBody>
      </p:sp>
      <p:sp>
        <p:nvSpPr>
          <p:cNvPr id="3" name="Текст 2">
            <a:extLst>
              <a:ext uri="{FF2B5EF4-FFF2-40B4-BE49-F238E27FC236}">
                <a16:creationId xmlns:a16="http://schemas.microsoft.com/office/drawing/2014/main" id="{C9D4462B-7C02-3784-D700-720E99BA1E6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a:t>Образец текста</a:t>
            </a:r>
          </a:p>
        </p:txBody>
      </p:sp>
      <p:sp>
        <p:nvSpPr>
          <p:cNvPr id="4" name="Дата 3">
            <a:extLst>
              <a:ext uri="{FF2B5EF4-FFF2-40B4-BE49-F238E27FC236}">
                <a16:creationId xmlns:a16="http://schemas.microsoft.com/office/drawing/2014/main" id="{E7B8AEC1-27F7-FAA3-29A1-66B8783B85CB}"/>
              </a:ext>
            </a:extLst>
          </p:cNvPr>
          <p:cNvSpPr>
            <a:spLocks noGrp="1"/>
          </p:cNvSpPr>
          <p:nvPr>
            <p:ph type="dt" sz="half" idx="10"/>
          </p:nvPr>
        </p:nvSpPr>
        <p:spPr/>
        <p:txBody>
          <a:bodyPr/>
          <a:lstStyle/>
          <a:p>
            <a:fld id="{D94700BE-7692-4207-B54B-A48E0B87749C}" type="datetimeFigureOut">
              <a:rPr lang="LID4096" smtClean="0"/>
              <a:t>05/17/2025</a:t>
            </a:fld>
            <a:endParaRPr lang="LID4096"/>
          </a:p>
        </p:txBody>
      </p:sp>
      <p:sp>
        <p:nvSpPr>
          <p:cNvPr id="5" name="Нижний колонтитул 4">
            <a:extLst>
              <a:ext uri="{FF2B5EF4-FFF2-40B4-BE49-F238E27FC236}">
                <a16:creationId xmlns:a16="http://schemas.microsoft.com/office/drawing/2014/main" id="{359F6EE4-5AF4-CE7C-B7F4-C587BFECE7E3}"/>
              </a:ext>
            </a:extLst>
          </p:cNvPr>
          <p:cNvSpPr>
            <a:spLocks noGrp="1"/>
          </p:cNvSpPr>
          <p:nvPr>
            <p:ph type="ftr" sz="quarter" idx="11"/>
          </p:nvPr>
        </p:nvSpPr>
        <p:spPr/>
        <p:txBody>
          <a:bodyPr/>
          <a:lstStyle/>
          <a:p>
            <a:endParaRPr lang="LID4096"/>
          </a:p>
        </p:txBody>
      </p:sp>
      <p:sp>
        <p:nvSpPr>
          <p:cNvPr id="6" name="Номер слайда 5">
            <a:extLst>
              <a:ext uri="{FF2B5EF4-FFF2-40B4-BE49-F238E27FC236}">
                <a16:creationId xmlns:a16="http://schemas.microsoft.com/office/drawing/2014/main" id="{C9262F68-CBA3-0915-2295-961EC87EC1BD}"/>
              </a:ext>
            </a:extLst>
          </p:cNvPr>
          <p:cNvSpPr>
            <a:spLocks noGrp="1"/>
          </p:cNvSpPr>
          <p:nvPr>
            <p:ph type="sldNum" sz="quarter" idx="12"/>
          </p:nvPr>
        </p:nvSpPr>
        <p:spPr/>
        <p:txBody>
          <a:bodyPr/>
          <a:lstStyle/>
          <a:p>
            <a:fld id="{75414CC9-68D5-47AD-8438-7B4A21BFF56F}" type="slidenum">
              <a:rPr lang="LID4096" smtClean="0"/>
              <a:t>‹#›</a:t>
            </a:fld>
            <a:endParaRPr lang="LID4096"/>
          </a:p>
        </p:txBody>
      </p:sp>
    </p:spTree>
    <p:extLst>
      <p:ext uri="{BB962C8B-B14F-4D97-AF65-F5344CB8AC3E}">
        <p14:creationId xmlns:p14="http://schemas.microsoft.com/office/powerpoint/2010/main" val="627019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1EAAB05-2830-EFAE-DE4B-ACD17427AF4B}"/>
              </a:ext>
            </a:extLst>
          </p:cNvPr>
          <p:cNvSpPr>
            <a:spLocks noGrp="1"/>
          </p:cNvSpPr>
          <p:nvPr>
            <p:ph type="title"/>
          </p:nvPr>
        </p:nvSpPr>
        <p:spPr/>
        <p:txBody>
          <a:bodyPr/>
          <a:lstStyle/>
          <a:p>
            <a:r>
              <a:rPr lang="ru-RU"/>
              <a:t>Образец заголовка</a:t>
            </a:r>
            <a:endParaRPr lang="LID4096"/>
          </a:p>
        </p:txBody>
      </p:sp>
      <p:sp>
        <p:nvSpPr>
          <p:cNvPr id="3" name="Объект 2">
            <a:extLst>
              <a:ext uri="{FF2B5EF4-FFF2-40B4-BE49-F238E27FC236}">
                <a16:creationId xmlns:a16="http://schemas.microsoft.com/office/drawing/2014/main" id="{914D6307-654D-D982-4407-B8F3D79466B9}"/>
              </a:ext>
            </a:extLst>
          </p:cNvPr>
          <p:cNvSpPr>
            <a:spLocks noGrp="1"/>
          </p:cNvSpPr>
          <p:nvPr>
            <p:ph sz="half" idx="1"/>
          </p:nvPr>
        </p:nvSpPr>
        <p:spPr>
          <a:xfrm>
            <a:off x="838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LID4096"/>
          </a:p>
        </p:txBody>
      </p:sp>
      <p:sp>
        <p:nvSpPr>
          <p:cNvPr id="4" name="Объект 3">
            <a:extLst>
              <a:ext uri="{FF2B5EF4-FFF2-40B4-BE49-F238E27FC236}">
                <a16:creationId xmlns:a16="http://schemas.microsoft.com/office/drawing/2014/main" id="{7E186F62-1DB1-3C6F-EA13-795572FAE52A}"/>
              </a:ext>
            </a:extLst>
          </p:cNvPr>
          <p:cNvSpPr>
            <a:spLocks noGrp="1"/>
          </p:cNvSpPr>
          <p:nvPr>
            <p:ph sz="half" idx="2"/>
          </p:nvPr>
        </p:nvSpPr>
        <p:spPr>
          <a:xfrm>
            <a:off x="6172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LID4096"/>
          </a:p>
        </p:txBody>
      </p:sp>
      <p:sp>
        <p:nvSpPr>
          <p:cNvPr id="5" name="Дата 4">
            <a:extLst>
              <a:ext uri="{FF2B5EF4-FFF2-40B4-BE49-F238E27FC236}">
                <a16:creationId xmlns:a16="http://schemas.microsoft.com/office/drawing/2014/main" id="{D7940FA2-011F-64EB-05FB-8559EF77520E}"/>
              </a:ext>
            </a:extLst>
          </p:cNvPr>
          <p:cNvSpPr>
            <a:spLocks noGrp="1"/>
          </p:cNvSpPr>
          <p:nvPr>
            <p:ph type="dt" sz="half" idx="10"/>
          </p:nvPr>
        </p:nvSpPr>
        <p:spPr/>
        <p:txBody>
          <a:bodyPr/>
          <a:lstStyle/>
          <a:p>
            <a:fld id="{D94700BE-7692-4207-B54B-A48E0B87749C}" type="datetimeFigureOut">
              <a:rPr lang="LID4096" smtClean="0"/>
              <a:t>05/17/2025</a:t>
            </a:fld>
            <a:endParaRPr lang="LID4096"/>
          </a:p>
        </p:txBody>
      </p:sp>
      <p:sp>
        <p:nvSpPr>
          <p:cNvPr id="6" name="Нижний колонтитул 5">
            <a:extLst>
              <a:ext uri="{FF2B5EF4-FFF2-40B4-BE49-F238E27FC236}">
                <a16:creationId xmlns:a16="http://schemas.microsoft.com/office/drawing/2014/main" id="{CD7AD932-F2FD-1AF1-F4D9-F5E82D0C6875}"/>
              </a:ext>
            </a:extLst>
          </p:cNvPr>
          <p:cNvSpPr>
            <a:spLocks noGrp="1"/>
          </p:cNvSpPr>
          <p:nvPr>
            <p:ph type="ftr" sz="quarter" idx="11"/>
          </p:nvPr>
        </p:nvSpPr>
        <p:spPr/>
        <p:txBody>
          <a:bodyPr/>
          <a:lstStyle/>
          <a:p>
            <a:endParaRPr lang="LID4096"/>
          </a:p>
        </p:txBody>
      </p:sp>
      <p:sp>
        <p:nvSpPr>
          <p:cNvPr id="7" name="Номер слайда 6">
            <a:extLst>
              <a:ext uri="{FF2B5EF4-FFF2-40B4-BE49-F238E27FC236}">
                <a16:creationId xmlns:a16="http://schemas.microsoft.com/office/drawing/2014/main" id="{63145922-4144-9D1A-7394-C37497389C31}"/>
              </a:ext>
            </a:extLst>
          </p:cNvPr>
          <p:cNvSpPr>
            <a:spLocks noGrp="1"/>
          </p:cNvSpPr>
          <p:nvPr>
            <p:ph type="sldNum" sz="quarter" idx="12"/>
          </p:nvPr>
        </p:nvSpPr>
        <p:spPr/>
        <p:txBody>
          <a:bodyPr/>
          <a:lstStyle/>
          <a:p>
            <a:fld id="{75414CC9-68D5-47AD-8438-7B4A21BFF56F}" type="slidenum">
              <a:rPr lang="LID4096" smtClean="0"/>
              <a:t>‹#›</a:t>
            </a:fld>
            <a:endParaRPr lang="LID4096"/>
          </a:p>
        </p:txBody>
      </p:sp>
    </p:spTree>
    <p:extLst>
      <p:ext uri="{BB962C8B-B14F-4D97-AF65-F5344CB8AC3E}">
        <p14:creationId xmlns:p14="http://schemas.microsoft.com/office/powerpoint/2010/main" val="36937523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94C79E9-E032-A699-2CFB-44AC928323F6}"/>
              </a:ext>
            </a:extLst>
          </p:cNvPr>
          <p:cNvSpPr>
            <a:spLocks noGrp="1"/>
          </p:cNvSpPr>
          <p:nvPr>
            <p:ph type="title"/>
          </p:nvPr>
        </p:nvSpPr>
        <p:spPr>
          <a:xfrm>
            <a:off x="839788" y="365125"/>
            <a:ext cx="10515600" cy="1325563"/>
          </a:xfrm>
        </p:spPr>
        <p:txBody>
          <a:bodyPr/>
          <a:lstStyle/>
          <a:p>
            <a:r>
              <a:rPr lang="ru-RU"/>
              <a:t>Образец заголовка</a:t>
            </a:r>
            <a:endParaRPr lang="LID4096"/>
          </a:p>
        </p:txBody>
      </p:sp>
      <p:sp>
        <p:nvSpPr>
          <p:cNvPr id="3" name="Текст 2">
            <a:extLst>
              <a:ext uri="{FF2B5EF4-FFF2-40B4-BE49-F238E27FC236}">
                <a16:creationId xmlns:a16="http://schemas.microsoft.com/office/drawing/2014/main" id="{4B2F1728-CD76-7149-9437-8308AF8E6C4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Объект 3">
            <a:extLst>
              <a:ext uri="{FF2B5EF4-FFF2-40B4-BE49-F238E27FC236}">
                <a16:creationId xmlns:a16="http://schemas.microsoft.com/office/drawing/2014/main" id="{5E31FA6F-EC02-4DE3-6650-B80F00E860A0}"/>
              </a:ext>
            </a:extLst>
          </p:cNvPr>
          <p:cNvSpPr>
            <a:spLocks noGrp="1"/>
          </p:cNvSpPr>
          <p:nvPr>
            <p:ph sz="half" idx="2"/>
          </p:nvPr>
        </p:nvSpPr>
        <p:spPr>
          <a:xfrm>
            <a:off x="839788" y="2505075"/>
            <a:ext cx="5157787"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LID4096"/>
          </a:p>
        </p:txBody>
      </p:sp>
      <p:sp>
        <p:nvSpPr>
          <p:cNvPr id="5" name="Текст 4">
            <a:extLst>
              <a:ext uri="{FF2B5EF4-FFF2-40B4-BE49-F238E27FC236}">
                <a16:creationId xmlns:a16="http://schemas.microsoft.com/office/drawing/2014/main" id="{B6F9C784-C313-EF39-B97C-F19B68E6279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Объект 5">
            <a:extLst>
              <a:ext uri="{FF2B5EF4-FFF2-40B4-BE49-F238E27FC236}">
                <a16:creationId xmlns:a16="http://schemas.microsoft.com/office/drawing/2014/main" id="{B9EC93D1-A12D-D057-6BE7-78586123AF07}"/>
              </a:ext>
            </a:extLst>
          </p:cNvPr>
          <p:cNvSpPr>
            <a:spLocks noGrp="1"/>
          </p:cNvSpPr>
          <p:nvPr>
            <p:ph sz="quarter" idx="4"/>
          </p:nvPr>
        </p:nvSpPr>
        <p:spPr>
          <a:xfrm>
            <a:off x="6172200" y="2505075"/>
            <a:ext cx="5183188"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LID4096"/>
          </a:p>
        </p:txBody>
      </p:sp>
      <p:sp>
        <p:nvSpPr>
          <p:cNvPr id="7" name="Дата 6">
            <a:extLst>
              <a:ext uri="{FF2B5EF4-FFF2-40B4-BE49-F238E27FC236}">
                <a16:creationId xmlns:a16="http://schemas.microsoft.com/office/drawing/2014/main" id="{339B00CC-01F6-7087-C302-940F9C98E580}"/>
              </a:ext>
            </a:extLst>
          </p:cNvPr>
          <p:cNvSpPr>
            <a:spLocks noGrp="1"/>
          </p:cNvSpPr>
          <p:nvPr>
            <p:ph type="dt" sz="half" idx="10"/>
          </p:nvPr>
        </p:nvSpPr>
        <p:spPr/>
        <p:txBody>
          <a:bodyPr/>
          <a:lstStyle/>
          <a:p>
            <a:fld id="{D94700BE-7692-4207-B54B-A48E0B87749C}" type="datetimeFigureOut">
              <a:rPr lang="LID4096" smtClean="0"/>
              <a:t>05/17/2025</a:t>
            </a:fld>
            <a:endParaRPr lang="LID4096"/>
          </a:p>
        </p:txBody>
      </p:sp>
      <p:sp>
        <p:nvSpPr>
          <p:cNvPr id="8" name="Нижний колонтитул 7">
            <a:extLst>
              <a:ext uri="{FF2B5EF4-FFF2-40B4-BE49-F238E27FC236}">
                <a16:creationId xmlns:a16="http://schemas.microsoft.com/office/drawing/2014/main" id="{C6EBCC5B-A9F4-C18A-35F5-2949CEAAC7AC}"/>
              </a:ext>
            </a:extLst>
          </p:cNvPr>
          <p:cNvSpPr>
            <a:spLocks noGrp="1"/>
          </p:cNvSpPr>
          <p:nvPr>
            <p:ph type="ftr" sz="quarter" idx="11"/>
          </p:nvPr>
        </p:nvSpPr>
        <p:spPr/>
        <p:txBody>
          <a:bodyPr/>
          <a:lstStyle/>
          <a:p>
            <a:endParaRPr lang="LID4096"/>
          </a:p>
        </p:txBody>
      </p:sp>
      <p:sp>
        <p:nvSpPr>
          <p:cNvPr id="9" name="Номер слайда 8">
            <a:extLst>
              <a:ext uri="{FF2B5EF4-FFF2-40B4-BE49-F238E27FC236}">
                <a16:creationId xmlns:a16="http://schemas.microsoft.com/office/drawing/2014/main" id="{E3B8B959-499F-742D-E1FF-78941C4BCABD}"/>
              </a:ext>
            </a:extLst>
          </p:cNvPr>
          <p:cNvSpPr>
            <a:spLocks noGrp="1"/>
          </p:cNvSpPr>
          <p:nvPr>
            <p:ph type="sldNum" sz="quarter" idx="12"/>
          </p:nvPr>
        </p:nvSpPr>
        <p:spPr/>
        <p:txBody>
          <a:bodyPr/>
          <a:lstStyle/>
          <a:p>
            <a:fld id="{75414CC9-68D5-47AD-8438-7B4A21BFF56F}" type="slidenum">
              <a:rPr lang="LID4096" smtClean="0"/>
              <a:t>‹#›</a:t>
            </a:fld>
            <a:endParaRPr lang="LID4096"/>
          </a:p>
        </p:txBody>
      </p:sp>
    </p:spTree>
    <p:extLst>
      <p:ext uri="{BB962C8B-B14F-4D97-AF65-F5344CB8AC3E}">
        <p14:creationId xmlns:p14="http://schemas.microsoft.com/office/powerpoint/2010/main" val="11102900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81B2447-25C4-6DCF-DAD4-FEDF21FF174E}"/>
              </a:ext>
            </a:extLst>
          </p:cNvPr>
          <p:cNvSpPr>
            <a:spLocks noGrp="1"/>
          </p:cNvSpPr>
          <p:nvPr>
            <p:ph type="title"/>
          </p:nvPr>
        </p:nvSpPr>
        <p:spPr/>
        <p:txBody>
          <a:bodyPr/>
          <a:lstStyle/>
          <a:p>
            <a:r>
              <a:rPr lang="ru-RU"/>
              <a:t>Образец заголовка</a:t>
            </a:r>
            <a:endParaRPr lang="LID4096"/>
          </a:p>
        </p:txBody>
      </p:sp>
      <p:sp>
        <p:nvSpPr>
          <p:cNvPr id="3" name="Дата 2">
            <a:extLst>
              <a:ext uri="{FF2B5EF4-FFF2-40B4-BE49-F238E27FC236}">
                <a16:creationId xmlns:a16="http://schemas.microsoft.com/office/drawing/2014/main" id="{F846070A-CABC-8A01-79F7-51A84F4435BC}"/>
              </a:ext>
            </a:extLst>
          </p:cNvPr>
          <p:cNvSpPr>
            <a:spLocks noGrp="1"/>
          </p:cNvSpPr>
          <p:nvPr>
            <p:ph type="dt" sz="half" idx="10"/>
          </p:nvPr>
        </p:nvSpPr>
        <p:spPr/>
        <p:txBody>
          <a:bodyPr/>
          <a:lstStyle/>
          <a:p>
            <a:fld id="{D94700BE-7692-4207-B54B-A48E0B87749C}" type="datetimeFigureOut">
              <a:rPr lang="LID4096" smtClean="0"/>
              <a:t>05/17/2025</a:t>
            </a:fld>
            <a:endParaRPr lang="LID4096"/>
          </a:p>
        </p:txBody>
      </p:sp>
      <p:sp>
        <p:nvSpPr>
          <p:cNvPr id="4" name="Нижний колонтитул 3">
            <a:extLst>
              <a:ext uri="{FF2B5EF4-FFF2-40B4-BE49-F238E27FC236}">
                <a16:creationId xmlns:a16="http://schemas.microsoft.com/office/drawing/2014/main" id="{36485DBC-EE1F-353D-3249-9E99780A5007}"/>
              </a:ext>
            </a:extLst>
          </p:cNvPr>
          <p:cNvSpPr>
            <a:spLocks noGrp="1"/>
          </p:cNvSpPr>
          <p:nvPr>
            <p:ph type="ftr" sz="quarter" idx="11"/>
          </p:nvPr>
        </p:nvSpPr>
        <p:spPr/>
        <p:txBody>
          <a:bodyPr/>
          <a:lstStyle/>
          <a:p>
            <a:endParaRPr lang="LID4096"/>
          </a:p>
        </p:txBody>
      </p:sp>
      <p:sp>
        <p:nvSpPr>
          <p:cNvPr id="5" name="Номер слайда 4">
            <a:extLst>
              <a:ext uri="{FF2B5EF4-FFF2-40B4-BE49-F238E27FC236}">
                <a16:creationId xmlns:a16="http://schemas.microsoft.com/office/drawing/2014/main" id="{1FD416B2-2B57-8CF9-D053-EF6A7AB1FEFA}"/>
              </a:ext>
            </a:extLst>
          </p:cNvPr>
          <p:cNvSpPr>
            <a:spLocks noGrp="1"/>
          </p:cNvSpPr>
          <p:nvPr>
            <p:ph type="sldNum" sz="quarter" idx="12"/>
          </p:nvPr>
        </p:nvSpPr>
        <p:spPr/>
        <p:txBody>
          <a:bodyPr/>
          <a:lstStyle/>
          <a:p>
            <a:fld id="{75414CC9-68D5-47AD-8438-7B4A21BFF56F}" type="slidenum">
              <a:rPr lang="LID4096" smtClean="0"/>
              <a:t>‹#›</a:t>
            </a:fld>
            <a:endParaRPr lang="LID4096"/>
          </a:p>
        </p:txBody>
      </p:sp>
    </p:spTree>
    <p:extLst>
      <p:ext uri="{BB962C8B-B14F-4D97-AF65-F5344CB8AC3E}">
        <p14:creationId xmlns:p14="http://schemas.microsoft.com/office/powerpoint/2010/main" val="42366943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a:extLst>
              <a:ext uri="{FF2B5EF4-FFF2-40B4-BE49-F238E27FC236}">
                <a16:creationId xmlns:a16="http://schemas.microsoft.com/office/drawing/2014/main" id="{AA9FDE4F-142C-5FCB-A615-EDAA13534AC7}"/>
              </a:ext>
            </a:extLst>
          </p:cNvPr>
          <p:cNvSpPr>
            <a:spLocks noGrp="1"/>
          </p:cNvSpPr>
          <p:nvPr>
            <p:ph type="dt" sz="half" idx="10"/>
          </p:nvPr>
        </p:nvSpPr>
        <p:spPr/>
        <p:txBody>
          <a:bodyPr/>
          <a:lstStyle/>
          <a:p>
            <a:fld id="{D94700BE-7692-4207-B54B-A48E0B87749C}" type="datetimeFigureOut">
              <a:rPr lang="LID4096" smtClean="0"/>
              <a:t>05/17/2025</a:t>
            </a:fld>
            <a:endParaRPr lang="LID4096"/>
          </a:p>
        </p:txBody>
      </p:sp>
      <p:sp>
        <p:nvSpPr>
          <p:cNvPr id="3" name="Нижний колонтитул 2">
            <a:extLst>
              <a:ext uri="{FF2B5EF4-FFF2-40B4-BE49-F238E27FC236}">
                <a16:creationId xmlns:a16="http://schemas.microsoft.com/office/drawing/2014/main" id="{0B6EB5D2-B75C-FB77-8F63-19FA53844E71}"/>
              </a:ext>
            </a:extLst>
          </p:cNvPr>
          <p:cNvSpPr>
            <a:spLocks noGrp="1"/>
          </p:cNvSpPr>
          <p:nvPr>
            <p:ph type="ftr" sz="quarter" idx="11"/>
          </p:nvPr>
        </p:nvSpPr>
        <p:spPr/>
        <p:txBody>
          <a:bodyPr/>
          <a:lstStyle/>
          <a:p>
            <a:endParaRPr lang="LID4096"/>
          </a:p>
        </p:txBody>
      </p:sp>
      <p:sp>
        <p:nvSpPr>
          <p:cNvPr id="4" name="Номер слайда 3">
            <a:extLst>
              <a:ext uri="{FF2B5EF4-FFF2-40B4-BE49-F238E27FC236}">
                <a16:creationId xmlns:a16="http://schemas.microsoft.com/office/drawing/2014/main" id="{DBB97733-0993-8A78-D35D-65EA8B9F81AD}"/>
              </a:ext>
            </a:extLst>
          </p:cNvPr>
          <p:cNvSpPr>
            <a:spLocks noGrp="1"/>
          </p:cNvSpPr>
          <p:nvPr>
            <p:ph type="sldNum" sz="quarter" idx="12"/>
          </p:nvPr>
        </p:nvSpPr>
        <p:spPr/>
        <p:txBody>
          <a:bodyPr/>
          <a:lstStyle/>
          <a:p>
            <a:fld id="{75414CC9-68D5-47AD-8438-7B4A21BFF56F}" type="slidenum">
              <a:rPr lang="LID4096" smtClean="0"/>
              <a:t>‹#›</a:t>
            </a:fld>
            <a:endParaRPr lang="LID4096"/>
          </a:p>
        </p:txBody>
      </p:sp>
    </p:spTree>
    <p:extLst>
      <p:ext uri="{BB962C8B-B14F-4D97-AF65-F5344CB8AC3E}">
        <p14:creationId xmlns:p14="http://schemas.microsoft.com/office/powerpoint/2010/main" val="2000510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6D8FC8E-4425-CC0C-710F-98C6425E3071}"/>
              </a:ext>
            </a:extLst>
          </p:cNvPr>
          <p:cNvSpPr>
            <a:spLocks noGrp="1"/>
          </p:cNvSpPr>
          <p:nvPr>
            <p:ph type="title"/>
          </p:nvPr>
        </p:nvSpPr>
        <p:spPr>
          <a:xfrm>
            <a:off x="839788" y="457200"/>
            <a:ext cx="3932237" cy="1600200"/>
          </a:xfrm>
        </p:spPr>
        <p:txBody>
          <a:bodyPr anchor="b"/>
          <a:lstStyle>
            <a:lvl1pPr>
              <a:defRPr sz="3200"/>
            </a:lvl1pPr>
          </a:lstStyle>
          <a:p>
            <a:r>
              <a:rPr lang="ru-RU"/>
              <a:t>Образец заголовка</a:t>
            </a:r>
            <a:endParaRPr lang="LID4096"/>
          </a:p>
        </p:txBody>
      </p:sp>
      <p:sp>
        <p:nvSpPr>
          <p:cNvPr id="3" name="Объект 2">
            <a:extLst>
              <a:ext uri="{FF2B5EF4-FFF2-40B4-BE49-F238E27FC236}">
                <a16:creationId xmlns:a16="http://schemas.microsoft.com/office/drawing/2014/main" id="{E473CCAC-EA76-40D6-17B2-7C2AFD4353B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LID4096"/>
          </a:p>
        </p:txBody>
      </p:sp>
      <p:sp>
        <p:nvSpPr>
          <p:cNvPr id="4" name="Текст 3">
            <a:extLst>
              <a:ext uri="{FF2B5EF4-FFF2-40B4-BE49-F238E27FC236}">
                <a16:creationId xmlns:a16="http://schemas.microsoft.com/office/drawing/2014/main" id="{23FDA7B0-EDAC-58A1-8AED-C4E8D631B6D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a:extLst>
              <a:ext uri="{FF2B5EF4-FFF2-40B4-BE49-F238E27FC236}">
                <a16:creationId xmlns:a16="http://schemas.microsoft.com/office/drawing/2014/main" id="{97C5F31B-981C-419A-6E49-3095113FB273}"/>
              </a:ext>
            </a:extLst>
          </p:cNvPr>
          <p:cNvSpPr>
            <a:spLocks noGrp="1"/>
          </p:cNvSpPr>
          <p:nvPr>
            <p:ph type="dt" sz="half" idx="10"/>
          </p:nvPr>
        </p:nvSpPr>
        <p:spPr/>
        <p:txBody>
          <a:bodyPr/>
          <a:lstStyle/>
          <a:p>
            <a:fld id="{D94700BE-7692-4207-B54B-A48E0B87749C}" type="datetimeFigureOut">
              <a:rPr lang="LID4096" smtClean="0"/>
              <a:t>05/17/2025</a:t>
            </a:fld>
            <a:endParaRPr lang="LID4096"/>
          </a:p>
        </p:txBody>
      </p:sp>
      <p:sp>
        <p:nvSpPr>
          <p:cNvPr id="6" name="Нижний колонтитул 5">
            <a:extLst>
              <a:ext uri="{FF2B5EF4-FFF2-40B4-BE49-F238E27FC236}">
                <a16:creationId xmlns:a16="http://schemas.microsoft.com/office/drawing/2014/main" id="{098C04E2-0ACD-F790-199B-7863EDE0279D}"/>
              </a:ext>
            </a:extLst>
          </p:cNvPr>
          <p:cNvSpPr>
            <a:spLocks noGrp="1"/>
          </p:cNvSpPr>
          <p:nvPr>
            <p:ph type="ftr" sz="quarter" idx="11"/>
          </p:nvPr>
        </p:nvSpPr>
        <p:spPr/>
        <p:txBody>
          <a:bodyPr/>
          <a:lstStyle/>
          <a:p>
            <a:endParaRPr lang="LID4096"/>
          </a:p>
        </p:txBody>
      </p:sp>
      <p:sp>
        <p:nvSpPr>
          <p:cNvPr id="7" name="Номер слайда 6">
            <a:extLst>
              <a:ext uri="{FF2B5EF4-FFF2-40B4-BE49-F238E27FC236}">
                <a16:creationId xmlns:a16="http://schemas.microsoft.com/office/drawing/2014/main" id="{870F2067-A078-C57A-9204-3A8B2F2607FC}"/>
              </a:ext>
            </a:extLst>
          </p:cNvPr>
          <p:cNvSpPr>
            <a:spLocks noGrp="1"/>
          </p:cNvSpPr>
          <p:nvPr>
            <p:ph type="sldNum" sz="quarter" idx="12"/>
          </p:nvPr>
        </p:nvSpPr>
        <p:spPr/>
        <p:txBody>
          <a:bodyPr/>
          <a:lstStyle/>
          <a:p>
            <a:fld id="{75414CC9-68D5-47AD-8438-7B4A21BFF56F}" type="slidenum">
              <a:rPr lang="LID4096" smtClean="0"/>
              <a:t>‹#›</a:t>
            </a:fld>
            <a:endParaRPr lang="LID4096"/>
          </a:p>
        </p:txBody>
      </p:sp>
    </p:spTree>
    <p:extLst>
      <p:ext uri="{BB962C8B-B14F-4D97-AF65-F5344CB8AC3E}">
        <p14:creationId xmlns:p14="http://schemas.microsoft.com/office/powerpoint/2010/main" val="33921167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4129DED-D98F-B6A2-AD7C-772F99A34496}"/>
              </a:ext>
            </a:extLst>
          </p:cNvPr>
          <p:cNvSpPr>
            <a:spLocks noGrp="1"/>
          </p:cNvSpPr>
          <p:nvPr>
            <p:ph type="title"/>
          </p:nvPr>
        </p:nvSpPr>
        <p:spPr>
          <a:xfrm>
            <a:off x="839788" y="457200"/>
            <a:ext cx="3932237" cy="1600200"/>
          </a:xfrm>
        </p:spPr>
        <p:txBody>
          <a:bodyPr anchor="b"/>
          <a:lstStyle>
            <a:lvl1pPr>
              <a:defRPr sz="3200"/>
            </a:lvl1pPr>
          </a:lstStyle>
          <a:p>
            <a:r>
              <a:rPr lang="ru-RU"/>
              <a:t>Образец заголовка</a:t>
            </a:r>
            <a:endParaRPr lang="LID4096"/>
          </a:p>
        </p:txBody>
      </p:sp>
      <p:sp>
        <p:nvSpPr>
          <p:cNvPr id="3" name="Рисунок 2">
            <a:extLst>
              <a:ext uri="{FF2B5EF4-FFF2-40B4-BE49-F238E27FC236}">
                <a16:creationId xmlns:a16="http://schemas.microsoft.com/office/drawing/2014/main" id="{300C5605-1482-0713-0D51-A3FAC78156A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LID4096"/>
          </a:p>
        </p:txBody>
      </p:sp>
      <p:sp>
        <p:nvSpPr>
          <p:cNvPr id="4" name="Текст 3">
            <a:extLst>
              <a:ext uri="{FF2B5EF4-FFF2-40B4-BE49-F238E27FC236}">
                <a16:creationId xmlns:a16="http://schemas.microsoft.com/office/drawing/2014/main" id="{56A60C0B-E2FB-D11A-ADBF-D996E01CFAE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a:extLst>
              <a:ext uri="{FF2B5EF4-FFF2-40B4-BE49-F238E27FC236}">
                <a16:creationId xmlns:a16="http://schemas.microsoft.com/office/drawing/2014/main" id="{B4DE09DD-B690-CF21-DFC4-F02331B63D5A}"/>
              </a:ext>
            </a:extLst>
          </p:cNvPr>
          <p:cNvSpPr>
            <a:spLocks noGrp="1"/>
          </p:cNvSpPr>
          <p:nvPr>
            <p:ph type="dt" sz="half" idx="10"/>
          </p:nvPr>
        </p:nvSpPr>
        <p:spPr/>
        <p:txBody>
          <a:bodyPr/>
          <a:lstStyle/>
          <a:p>
            <a:fld id="{D94700BE-7692-4207-B54B-A48E0B87749C}" type="datetimeFigureOut">
              <a:rPr lang="LID4096" smtClean="0"/>
              <a:t>05/17/2025</a:t>
            </a:fld>
            <a:endParaRPr lang="LID4096"/>
          </a:p>
        </p:txBody>
      </p:sp>
      <p:sp>
        <p:nvSpPr>
          <p:cNvPr id="6" name="Нижний колонтитул 5">
            <a:extLst>
              <a:ext uri="{FF2B5EF4-FFF2-40B4-BE49-F238E27FC236}">
                <a16:creationId xmlns:a16="http://schemas.microsoft.com/office/drawing/2014/main" id="{0D16318B-2EDE-3598-7847-C4B423955311}"/>
              </a:ext>
            </a:extLst>
          </p:cNvPr>
          <p:cNvSpPr>
            <a:spLocks noGrp="1"/>
          </p:cNvSpPr>
          <p:nvPr>
            <p:ph type="ftr" sz="quarter" idx="11"/>
          </p:nvPr>
        </p:nvSpPr>
        <p:spPr/>
        <p:txBody>
          <a:bodyPr/>
          <a:lstStyle/>
          <a:p>
            <a:endParaRPr lang="LID4096"/>
          </a:p>
        </p:txBody>
      </p:sp>
      <p:sp>
        <p:nvSpPr>
          <p:cNvPr id="7" name="Номер слайда 6">
            <a:extLst>
              <a:ext uri="{FF2B5EF4-FFF2-40B4-BE49-F238E27FC236}">
                <a16:creationId xmlns:a16="http://schemas.microsoft.com/office/drawing/2014/main" id="{097F3B72-6E6E-8853-E9C1-9458DC7C6736}"/>
              </a:ext>
            </a:extLst>
          </p:cNvPr>
          <p:cNvSpPr>
            <a:spLocks noGrp="1"/>
          </p:cNvSpPr>
          <p:nvPr>
            <p:ph type="sldNum" sz="quarter" idx="12"/>
          </p:nvPr>
        </p:nvSpPr>
        <p:spPr/>
        <p:txBody>
          <a:bodyPr/>
          <a:lstStyle/>
          <a:p>
            <a:fld id="{75414CC9-68D5-47AD-8438-7B4A21BFF56F}" type="slidenum">
              <a:rPr lang="LID4096" smtClean="0"/>
              <a:t>‹#›</a:t>
            </a:fld>
            <a:endParaRPr lang="LID4096"/>
          </a:p>
        </p:txBody>
      </p:sp>
    </p:spTree>
    <p:extLst>
      <p:ext uri="{BB962C8B-B14F-4D97-AF65-F5344CB8AC3E}">
        <p14:creationId xmlns:p14="http://schemas.microsoft.com/office/powerpoint/2010/main" val="42114097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78D0170-EF02-F5B2-75D2-863D1255221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a:t>Образец заголовка</a:t>
            </a:r>
            <a:endParaRPr lang="LID4096"/>
          </a:p>
        </p:txBody>
      </p:sp>
      <p:sp>
        <p:nvSpPr>
          <p:cNvPr id="3" name="Текст 2">
            <a:extLst>
              <a:ext uri="{FF2B5EF4-FFF2-40B4-BE49-F238E27FC236}">
                <a16:creationId xmlns:a16="http://schemas.microsoft.com/office/drawing/2014/main" id="{117FE9A8-6239-E8DA-5893-CC54DCF5A6F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LID4096"/>
          </a:p>
        </p:txBody>
      </p:sp>
      <p:sp>
        <p:nvSpPr>
          <p:cNvPr id="4" name="Дата 3">
            <a:extLst>
              <a:ext uri="{FF2B5EF4-FFF2-40B4-BE49-F238E27FC236}">
                <a16:creationId xmlns:a16="http://schemas.microsoft.com/office/drawing/2014/main" id="{F5C7A97B-8B60-4C6E-4780-AF77C5AA119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4700BE-7692-4207-B54B-A48E0B87749C}" type="datetimeFigureOut">
              <a:rPr lang="LID4096" smtClean="0"/>
              <a:t>05/17/2025</a:t>
            </a:fld>
            <a:endParaRPr lang="LID4096"/>
          </a:p>
        </p:txBody>
      </p:sp>
      <p:sp>
        <p:nvSpPr>
          <p:cNvPr id="5" name="Нижний колонтитул 4">
            <a:extLst>
              <a:ext uri="{FF2B5EF4-FFF2-40B4-BE49-F238E27FC236}">
                <a16:creationId xmlns:a16="http://schemas.microsoft.com/office/drawing/2014/main" id="{F09804F4-87F9-55E6-92A8-EB0A9D1E61E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LID4096"/>
          </a:p>
        </p:txBody>
      </p:sp>
      <p:sp>
        <p:nvSpPr>
          <p:cNvPr id="6" name="Номер слайда 5">
            <a:extLst>
              <a:ext uri="{FF2B5EF4-FFF2-40B4-BE49-F238E27FC236}">
                <a16:creationId xmlns:a16="http://schemas.microsoft.com/office/drawing/2014/main" id="{9E4F28E9-786F-C124-9986-B7AAB37E4D4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5414CC9-68D5-47AD-8438-7B4A21BFF56F}" type="slidenum">
              <a:rPr lang="LID4096" smtClean="0"/>
              <a:t>‹#›</a:t>
            </a:fld>
            <a:endParaRPr lang="LID4096"/>
          </a:p>
        </p:txBody>
      </p:sp>
    </p:spTree>
    <p:extLst>
      <p:ext uri="{BB962C8B-B14F-4D97-AF65-F5344CB8AC3E}">
        <p14:creationId xmlns:p14="http://schemas.microsoft.com/office/powerpoint/2010/main" val="350036784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LID4096"/>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hyperlink" Target="https://learn.microsoft.com/en-us/windows/win32/services/service-control-handler-function"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learn.microsoft.com/en-us/windows/desktop/api/Winsvc/nf-winsvc-startservicectrldispatchera"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learn.microsoft.com/en-us/windows/desktop/api/Winsvc/nf-winsvc-registerservicectrlhandlera"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learn.microsoft.com/en-us/windows/win32/services/service-servicemain-function"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learn.microsoft.com/en-us/windows/win32/services/service-servicemain-function" TargetMode="External"/><Relationship Id="rId2" Type="http://schemas.openxmlformats.org/officeDocument/2006/relationships/hyperlink" Target="https://learn.microsoft.com/en-us/windows/desktop/api/Winsvc/nf-winsvc-startservicectrldispatchera"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learn.microsoft.com/en-us/windows/desktop/api/Winsvc/nf-winsvc-registerservicectrlhandlera" TargetMode="External"/><Relationship Id="rId2" Type="http://schemas.openxmlformats.org/officeDocument/2006/relationships/hyperlink" Target="https://learn.microsoft.com/en-us/windows/win32/services/service-servicemain-function" TargetMode="External"/><Relationship Id="rId1" Type="http://schemas.openxmlformats.org/officeDocument/2006/relationships/slideLayout" Target="../slideLayouts/slideLayout2.xml"/><Relationship Id="rId4" Type="http://schemas.openxmlformats.org/officeDocument/2006/relationships/hyperlink" Target="https://learn.microsoft.com/en-us/windows/desktop/api/Winsvc/nf-winsvc-setservicestatus"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learn.microsoft.com/en-us/windows/desktop/api/Winsvc/nf-winsvc-setservicestatus"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hyperlink" Target="https://learn.microsoft.com/en-us/windows/desktop/api/Winsvc/nf-winsvc-setservicestatus"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s://learn.microsoft.com/en-us/windows/win32/services/service-control-handler-function"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hyperlink" Target="https://learn.microsoft.com/en-us/windows/desktop/api/Winsvc/nf-winsvc-setservicestatus"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hyperlink" Target="https://learn.microsoft.com/en-us/windows/win32/services/service-reference" TargetMode="Externa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8" Type="http://schemas.openxmlformats.org/officeDocument/2006/relationships/hyperlink" Target="https://learn.microsoft.com/en-us/windows/desktop/api/Winsvc/nf-winsvc-queryservicestatusex" TargetMode="External"/><Relationship Id="rId3" Type="http://schemas.openxmlformats.org/officeDocument/2006/relationships/hyperlink" Target="https://learn.microsoft.com/en-us/windows/desktop/api/Winsvc/nf-winsvc-createservicea" TargetMode="External"/><Relationship Id="rId7" Type="http://schemas.openxmlformats.org/officeDocument/2006/relationships/hyperlink" Target="https://learn.microsoft.com/en-us/windows/desktop/api/Winsvc/nf-winsvc-deleteservice" TargetMode="External"/><Relationship Id="rId2" Type="http://schemas.openxmlformats.org/officeDocument/2006/relationships/hyperlink" Target="https://learn.microsoft.com/en-us/windows/desktop/api/Winsvc/nf-winsvc-openscmanagera" TargetMode="External"/><Relationship Id="rId1" Type="http://schemas.openxmlformats.org/officeDocument/2006/relationships/slideLayout" Target="../slideLayouts/slideLayout2.xml"/><Relationship Id="rId6" Type="http://schemas.openxmlformats.org/officeDocument/2006/relationships/hyperlink" Target="https://learn.microsoft.com/en-us/windows/desktop/api/Winsvc/nf-winsvc-controlservice" TargetMode="External"/><Relationship Id="rId5" Type="http://schemas.openxmlformats.org/officeDocument/2006/relationships/hyperlink" Target="https://learn.microsoft.com/en-us/windows/desktop/api/Winsvc/nf-winsvc-startservicea" TargetMode="External"/><Relationship Id="rId4" Type="http://schemas.openxmlformats.org/officeDocument/2006/relationships/hyperlink" Target="https://learn.microsoft.com/en-us/windows/desktop/api/Winsvc/nf-winsvc-openservicea"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4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42.xml.rels><?xml version="1.0" encoding="UTF-8" standalone="yes"?>
<Relationships xmlns="http://schemas.openxmlformats.org/package/2006/relationships"><Relationship Id="rId2" Type="http://schemas.openxmlformats.org/officeDocument/2006/relationships/hyperlink" Target="https://bash.cyberciti.biz/guide/Daemons" TargetMode="Externa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hyperlink" Target="https://bash.cyberciti.biz/guide/System_V_init_script" TargetMode="Externa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hyperlink" Target="https://bash.cyberciti.biz/guide/Service_command" TargetMode="Externa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hyperlink" Target="https://wiki.debian.org/systemd/Services" TargetMode="Externa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hyperlink" Target="https://wiki.debian.org/systemd#Basic_usage" TargetMode="Externa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A975775-7036-98AF-A483-822007F3728D}"/>
              </a:ext>
            </a:extLst>
          </p:cNvPr>
          <p:cNvSpPr>
            <a:spLocks noGrp="1"/>
          </p:cNvSpPr>
          <p:nvPr>
            <p:ph type="ctrTitle"/>
          </p:nvPr>
        </p:nvSpPr>
        <p:spPr>
          <a:xfrm>
            <a:off x="316523" y="1186961"/>
            <a:ext cx="11558954" cy="960194"/>
          </a:xfrm>
          <a:ln>
            <a:noFill/>
          </a:ln>
          <a:effectLst/>
        </p:spPr>
        <p:txBody>
          <a:bodyPr/>
          <a:lstStyle/>
          <a:p>
            <a:r>
              <a:rPr lang="ru-RU" dirty="0">
                <a:latin typeface="Cambria" panose="02040503050406030204" pitchFamily="18" charset="0"/>
                <a:ea typeface="Cambria" panose="02040503050406030204" pitchFamily="18" charset="0"/>
              </a:rPr>
              <a:t>Системное программирование</a:t>
            </a:r>
            <a:endParaRPr lang="LID4096" dirty="0">
              <a:latin typeface="Cambria" panose="02040503050406030204" pitchFamily="18" charset="0"/>
              <a:ea typeface="Cambria" panose="02040503050406030204" pitchFamily="18" charset="0"/>
            </a:endParaRPr>
          </a:p>
        </p:txBody>
      </p:sp>
      <p:sp>
        <p:nvSpPr>
          <p:cNvPr id="3" name="Подзаголовок 2">
            <a:extLst>
              <a:ext uri="{FF2B5EF4-FFF2-40B4-BE49-F238E27FC236}">
                <a16:creationId xmlns:a16="http://schemas.microsoft.com/office/drawing/2014/main" id="{0649BFEE-497D-21FD-61AE-CA3D267537F4}"/>
              </a:ext>
            </a:extLst>
          </p:cNvPr>
          <p:cNvSpPr>
            <a:spLocks noGrp="1"/>
          </p:cNvSpPr>
          <p:nvPr>
            <p:ph type="subTitle" idx="1"/>
          </p:nvPr>
        </p:nvSpPr>
        <p:spPr>
          <a:xfrm>
            <a:off x="1509286" y="3635620"/>
            <a:ext cx="9170377" cy="461839"/>
          </a:xfrm>
          <a:effectLst>
            <a:outerShdw blurRad="50800" dist="38100" dir="2700000" algn="tl" rotWithShape="0">
              <a:prstClr val="black">
                <a:alpha val="40000"/>
              </a:prstClr>
            </a:outerShdw>
          </a:effectLst>
        </p:spPr>
        <p:txBody>
          <a:bodyPr>
            <a:normAutofit lnSpcReduction="10000"/>
          </a:bodyPr>
          <a:lstStyle/>
          <a:p>
            <a:r>
              <a:rPr lang="ru-RU" sz="2800" b="1" dirty="0">
                <a:latin typeface="Verdana" panose="020B0604030504040204" pitchFamily="34" charset="0"/>
                <a:ea typeface="Verdana" panose="020B0604030504040204" pitchFamily="34" charset="0"/>
              </a:rPr>
              <a:t>Сервисы</a:t>
            </a:r>
          </a:p>
          <a:p>
            <a:endParaRPr lang="LID4096" sz="2800" b="1" dirty="0">
              <a:latin typeface="Verdana" panose="020B0604030504040204" pitchFamily="34" charset="0"/>
              <a:ea typeface="Verdana" panose="020B0604030504040204" pitchFamily="34" charset="0"/>
            </a:endParaRPr>
          </a:p>
        </p:txBody>
      </p:sp>
      <p:sp>
        <p:nvSpPr>
          <p:cNvPr id="4" name="TextBox 3">
            <a:extLst>
              <a:ext uri="{FF2B5EF4-FFF2-40B4-BE49-F238E27FC236}">
                <a16:creationId xmlns:a16="http://schemas.microsoft.com/office/drawing/2014/main" id="{6BD3AED9-28E1-DDF9-E07D-185D5DD54F4C}"/>
              </a:ext>
            </a:extLst>
          </p:cNvPr>
          <p:cNvSpPr txBox="1"/>
          <p:nvPr/>
        </p:nvSpPr>
        <p:spPr>
          <a:xfrm>
            <a:off x="3200400" y="650631"/>
            <a:ext cx="5627077" cy="369332"/>
          </a:xfrm>
          <a:prstGeom prst="rect">
            <a:avLst/>
          </a:prstGeom>
          <a:noFill/>
        </p:spPr>
        <p:txBody>
          <a:bodyPr wrap="square" rtlCol="0">
            <a:spAutoFit/>
          </a:bodyPr>
          <a:lstStyle/>
          <a:p>
            <a:endParaRPr lang="LID4096" dirty="0"/>
          </a:p>
        </p:txBody>
      </p:sp>
      <p:sp>
        <p:nvSpPr>
          <p:cNvPr id="6" name="TextBox 5">
            <a:extLst>
              <a:ext uri="{FF2B5EF4-FFF2-40B4-BE49-F238E27FC236}">
                <a16:creationId xmlns:a16="http://schemas.microsoft.com/office/drawing/2014/main" id="{A277C454-9338-E7F4-034B-E11CD51ED0FB}"/>
              </a:ext>
            </a:extLst>
          </p:cNvPr>
          <p:cNvSpPr txBox="1"/>
          <p:nvPr/>
        </p:nvSpPr>
        <p:spPr>
          <a:xfrm>
            <a:off x="5216525" y="3063004"/>
            <a:ext cx="1755901" cy="523220"/>
          </a:xfrm>
          <a:prstGeom prst="rect">
            <a:avLst/>
          </a:prstGeom>
          <a:noFill/>
        </p:spPr>
        <p:txBody>
          <a:bodyPr wrap="square">
            <a:spAutoFit/>
          </a:bodyPr>
          <a:lstStyle/>
          <a:p>
            <a:r>
              <a:rPr lang="ru-RU" sz="2800" dirty="0">
                <a:latin typeface="Cambria" panose="02040503050406030204" pitchFamily="18" charset="0"/>
                <a:ea typeface="Cambria" panose="02040503050406030204" pitchFamily="18" charset="0"/>
              </a:rPr>
              <a:t>Лекция </a:t>
            </a:r>
            <a:r>
              <a:rPr lang="en-US" sz="2800" dirty="0">
                <a:latin typeface="Cambria" panose="02040503050406030204" pitchFamily="18" charset="0"/>
                <a:ea typeface="Cambria" panose="02040503050406030204" pitchFamily="18" charset="0"/>
              </a:rPr>
              <a:t>6</a:t>
            </a:r>
            <a:endParaRPr lang="ru-RU" sz="2800" dirty="0">
              <a:latin typeface="Cambria" panose="02040503050406030204" pitchFamily="18" charset="0"/>
              <a:ea typeface="Cambria" panose="02040503050406030204" pitchFamily="18" charset="0"/>
            </a:endParaRPr>
          </a:p>
        </p:txBody>
      </p:sp>
      <p:cxnSp>
        <p:nvCxnSpPr>
          <p:cNvPr id="8" name="Прямая соединительная линия 7">
            <a:extLst>
              <a:ext uri="{FF2B5EF4-FFF2-40B4-BE49-F238E27FC236}">
                <a16:creationId xmlns:a16="http://schemas.microsoft.com/office/drawing/2014/main" id="{519E2ADD-505C-77F2-DF62-A29BD8ED577A}"/>
              </a:ext>
            </a:extLst>
          </p:cNvPr>
          <p:cNvCxnSpPr/>
          <p:nvPr/>
        </p:nvCxnSpPr>
        <p:spPr>
          <a:xfrm>
            <a:off x="4339704" y="3574239"/>
            <a:ext cx="3509544"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875099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DFB2C3-4A00-7568-7D2A-B54F6DCA46A1}"/>
            </a:ext>
          </a:extLst>
        </p:cNvPr>
        <p:cNvGrpSpPr/>
        <p:nvPr/>
      </p:nvGrpSpPr>
      <p:grpSpPr>
        <a:xfrm>
          <a:off x="0" y="0"/>
          <a:ext cx="0" cy="0"/>
          <a:chOff x="0" y="0"/>
          <a:chExt cx="0" cy="0"/>
        </a:xfrm>
      </p:grpSpPr>
      <p:graphicFrame>
        <p:nvGraphicFramePr>
          <p:cNvPr id="6" name="Таблица 5">
            <a:extLst>
              <a:ext uri="{FF2B5EF4-FFF2-40B4-BE49-F238E27FC236}">
                <a16:creationId xmlns:a16="http://schemas.microsoft.com/office/drawing/2014/main" id="{DD77FC16-4ADF-C730-4AC6-AB4809FAFDB2}"/>
              </a:ext>
            </a:extLst>
          </p:cNvPr>
          <p:cNvGraphicFramePr>
            <a:graphicFrameLocks noGrp="1"/>
          </p:cNvGraphicFramePr>
          <p:nvPr/>
        </p:nvGraphicFramePr>
        <p:xfrm>
          <a:off x="990600" y="365126"/>
          <a:ext cx="10210800" cy="1018309"/>
        </p:xfrm>
        <a:graphic>
          <a:graphicData uri="http://schemas.openxmlformats.org/drawingml/2006/table">
            <a:tbl>
              <a:tblPr/>
              <a:tblGrid>
                <a:gridCol w="10210800">
                  <a:extLst>
                    <a:ext uri="{9D8B030D-6E8A-4147-A177-3AD203B41FA5}">
                      <a16:colId xmlns:a16="http://schemas.microsoft.com/office/drawing/2014/main" val="2263043944"/>
                    </a:ext>
                  </a:extLst>
                </a:gridCol>
              </a:tblGrid>
              <a:tr h="1018309">
                <a:tc>
                  <a:txBody>
                    <a:bodyPr/>
                    <a:lstStyle/>
                    <a:p>
                      <a:r>
                        <a:rPr lang="en-US" sz="4200" dirty="0">
                          <a:latin typeface="Cambria" panose="02040503050406030204" pitchFamily="18" charset="0"/>
                          <a:ea typeface="Cambria" panose="02040503050406030204" pitchFamily="18" charset="0"/>
                          <a:cs typeface="Arial" panose="020B0604020202020204" pitchFamily="34" charset="0"/>
                        </a:rPr>
                        <a:t>Windows-</a:t>
                      </a:r>
                      <a:r>
                        <a:rPr lang="ru-RU" sz="4200" dirty="0">
                          <a:latin typeface="Cambria" panose="02040503050406030204" pitchFamily="18" charset="0"/>
                          <a:ea typeface="Cambria" panose="02040503050406030204" pitchFamily="18" charset="0"/>
                          <a:cs typeface="Arial" panose="020B0604020202020204" pitchFamily="34" charset="0"/>
                        </a:rPr>
                        <a:t>сервисы</a:t>
                      </a:r>
                    </a:p>
                  </a:txBody>
                  <a:tcPr marL="0" marR="0" marT="0" marB="0" anchor="ctr">
                    <a:lnL w="12700" cmpd="sng">
                      <a:noFill/>
                      <a:prstDash val="solid"/>
                    </a:lnL>
                    <a:lnR w="12700" cmpd="sng">
                      <a:noFill/>
                      <a:prstDash val="solid"/>
                    </a:lnR>
                    <a:lnT w="12700" cmpd="sng">
                      <a:noFill/>
                      <a:prstDash val="soli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50384404"/>
                  </a:ext>
                </a:extLst>
              </a:tr>
            </a:tbl>
          </a:graphicData>
        </a:graphic>
      </p:graphicFrame>
      <p:sp>
        <p:nvSpPr>
          <p:cNvPr id="2" name="Rectangle 2">
            <a:extLst>
              <a:ext uri="{FF2B5EF4-FFF2-40B4-BE49-F238E27FC236}">
                <a16:creationId xmlns:a16="http://schemas.microsoft.com/office/drawing/2014/main" id="{6C6F8A5A-F2DE-30FB-3920-4F116486CAFE}"/>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LID4096"/>
          </a:p>
        </p:txBody>
      </p:sp>
      <p:sp>
        <p:nvSpPr>
          <p:cNvPr id="7" name="Объект 6">
            <a:extLst>
              <a:ext uri="{FF2B5EF4-FFF2-40B4-BE49-F238E27FC236}">
                <a16:creationId xmlns:a16="http://schemas.microsoft.com/office/drawing/2014/main" id="{389FF4F3-573A-E56B-D456-6E4EB3FEF3B5}"/>
              </a:ext>
            </a:extLst>
          </p:cNvPr>
          <p:cNvSpPr>
            <a:spLocks noGrp="1"/>
          </p:cNvSpPr>
          <p:nvPr>
            <p:ph idx="1"/>
          </p:nvPr>
        </p:nvSpPr>
        <p:spPr>
          <a:xfrm>
            <a:off x="838200" y="1622724"/>
            <a:ext cx="10363200" cy="5123132"/>
          </a:xfrm>
        </p:spPr>
        <p:txBody>
          <a:bodyPr>
            <a:normAutofit/>
          </a:bodyPr>
          <a:lstStyle/>
          <a:p>
            <a:pPr marL="0" indent="0">
              <a:buNone/>
            </a:pPr>
            <a:r>
              <a:rPr lang="ru-RU" i="0" dirty="0">
                <a:effectLst/>
                <a:latin typeface="Cambria" panose="02040503050406030204" pitchFamily="18" charset="0"/>
                <a:ea typeface="Cambria" panose="02040503050406030204" pitchFamily="18" charset="0"/>
              </a:rPr>
              <a:t>Информация о сервисе:</a:t>
            </a:r>
          </a:p>
          <a:p>
            <a:pPr>
              <a:buFont typeface="Wingdings" panose="05000000000000000000" pitchFamily="2" charset="2"/>
              <a:buChar char="Ø"/>
            </a:pPr>
            <a:r>
              <a:rPr lang="en-US" i="0" dirty="0">
                <a:effectLst/>
                <a:latin typeface="Cambria" panose="02040503050406030204" pitchFamily="18" charset="0"/>
                <a:ea typeface="Cambria" panose="02040503050406030204" pitchFamily="18" charset="0"/>
              </a:rPr>
              <a:t>Group</a:t>
            </a:r>
            <a:r>
              <a:rPr lang="ru-RU" i="0" dirty="0">
                <a:effectLst/>
                <a:latin typeface="Cambria" panose="02040503050406030204" pitchFamily="18" charset="0"/>
                <a:ea typeface="Cambria" panose="02040503050406030204" pitchFamily="18" charset="0"/>
              </a:rPr>
              <a:t> – группа порядка загрузки сервисов </a:t>
            </a:r>
            <a:r>
              <a:rPr lang="ru-RU" dirty="0">
                <a:latin typeface="Cambria" panose="02040503050406030204" pitchFamily="18" charset="0"/>
                <a:ea typeface="Cambria" panose="02040503050406030204" pitchFamily="18" charset="0"/>
              </a:rPr>
              <a:t>в </a:t>
            </a:r>
            <a:r>
              <a:rPr lang="ru-RU" i="0" dirty="0">
                <a:effectLst/>
                <a:latin typeface="Cambria" panose="02040503050406030204" pitchFamily="18" charset="0"/>
                <a:ea typeface="Cambria" panose="02040503050406030204" pitchFamily="18" charset="0"/>
              </a:rPr>
              <a:t>которой состоит данный сервис</a:t>
            </a:r>
          </a:p>
          <a:p>
            <a:pPr>
              <a:buFont typeface="Wingdings" panose="05000000000000000000" pitchFamily="2" charset="2"/>
              <a:buChar char="Ø"/>
            </a:pPr>
            <a:r>
              <a:rPr lang="en-US" dirty="0" err="1">
                <a:latin typeface="Cambria" panose="02040503050406030204" pitchFamily="18" charset="0"/>
                <a:ea typeface="Cambria" panose="02040503050406030204" pitchFamily="18" charset="0"/>
              </a:rPr>
              <a:t>ImagePath</a:t>
            </a:r>
            <a:r>
              <a:rPr lang="en-US" dirty="0">
                <a:latin typeface="Cambria" panose="02040503050406030204" pitchFamily="18" charset="0"/>
                <a:ea typeface="Cambria" panose="02040503050406030204" pitchFamily="18" charset="0"/>
              </a:rPr>
              <a:t> </a:t>
            </a:r>
            <a:r>
              <a:rPr lang="ru-RU" i="0" dirty="0">
                <a:effectLst/>
                <a:latin typeface="Cambria" panose="02040503050406030204" pitchFamily="18" charset="0"/>
                <a:ea typeface="Cambria" panose="02040503050406030204" pitchFamily="18" charset="0"/>
              </a:rPr>
              <a:t>– путь к исполняемому файлу данного сервиса</a:t>
            </a:r>
          </a:p>
          <a:p>
            <a:pPr>
              <a:buFont typeface="Wingdings" panose="05000000000000000000" pitchFamily="2" charset="2"/>
              <a:buChar char="Ø"/>
            </a:pPr>
            <a:r>
              <a:rPr lang="en-US" i="0" dirty="0" err="1">
                <a:effectLst/>
                <a:latin typeface="Cambria" panose="02040503050406030204" pitchFamily="18" charset="0"/>
                <a:ea typeface="Cambria" panose="02040503050406030204" pitchFamily="18" charset="0"/>
              </a:rPr>
              <a:t>ObjectName</a:t>
            </a:r>
            <a:r>
              <a:rPr lang="en-US" i="0" dirty="0">
                <a:effectLst/>
                <a:latin typeface="Cambria" panose="02040503050406030204" pitchFamily="18" charset="0"/>
                <a:ea typeface="Cambria" panose="02040503050406030204" pitchFamily="18" charset="0"/>
              </a:rPr>
              <a:t> </a:t>
            </a:r>
            <a:r>
              <a:rPr lang="ru-RU" i="0" dirty="0">
                <a:effectLst/>
                <a:latin typeface="Cambria" panose="02040503050406030204" pitchFamily="18" charset="0"/>
                <a:ea typeface="Cambria" panose="02040503050406030204" pitchFamily="18" charset="0"/>
              </a:rPr>
              <a:t>– учетная запись от имени которой происходит запуск данного сервиса</a:t>
            </a:r>
          </a:p>
          <a:p>
            <a:pPr>
              <a:buFont typeface="Wingdings" panose="05000000000000000000" pitchFamily="2" charset="2"/>
              <a:buChar char="Ø"/>
            </a:pPr>
            <a:r>
              <a:rPr lang="en-US" i="0" dirty="0">
                <a:effectLst/>
                <a:latin typeface="Cambria" panose="02040503050406030204" pitchFamily="18" charset="0"/>
                <a:ea typeface="Cambria" panose="02040503050406030204" pitchFamily="18" charset="0"/>
              </a:rPr>
              <a:t>Start </a:t>
            </a:r>
            <a:r>
              <a:rPr lang="ru-RU" i="0" dirty="0">
                <a:effectLst/>
                <a:latin typeface="Cambria" panose="02040503050406030204" pitchFamily="18" charset="0"/>
                <a:ea typeface="Cambria" panose="02040503050406030204" pitchFamily="18" charset="0"/>
              </a:rPr>
              <a:t>– тип запуска данного сервиса</a:t>
            </a:r>
          </a:p>
          <a:p>
            <a:pPr>
              <a:buFont typeface="Wingdings" panose="05000000000000000000" pitchFamily="2" charset="2"/>
              <a:buChar char="Ø"/>
            </a:pPr>
            <a:r>
              <a:rPr lang="en-US" i="0" dirty="0">
                <a:effectLst/>
                <a:latin typeface="Cambria" panose="02040503050406030204" pitchFamily="18" charset="0"/>
                <a:ea typeface="Cambria" panose="02040503050406030204" pitchFamily="18" charset="0"/>
              </a:rPr>
              <a:t>Tag </a:t>
            </a:r>
            <a:r>
              <a:rPr lang="ru-RU" i="0" dirty="0">
                <a:effectLst/>
                <a:latin typeface="Cambria" panose="02040503050406030204" pitchFamily="18" charset="0"/>
                <a:ea typeface="Cambria" panose="02040503050406030204" pitchFamily="18" charset="0"/>
              </a:rPr>
              <a:t>– уникальный тег для данного сервиса в рамках группы порядка загрузки в которой он состоит</a:t>
            </a:r>
          </a:p>
          <a:p>
            <a:pPr>
              <a:buFont typeface="Wingdings" panose="05000000000000000000" pitchFamily="2" charset="2"/>
              <a:buChar char="Ø"/>
            </a:pPr>
            <a:r>
              <a:rPr lang="en-US" dirty="0">
                <a:latin typeface="Cambria" panose="02040503050406030204" pitchFamily="18" charset="0"/>
                <a:ea typeface="Cambria" panose="02040503050406030204" pitchFamily="18" charset="0"/>
              </a:rPr>
              <a:t>Type </a:t>
            </a:r>
            <a:r>
              <a:rPr lang="ru-RU" i="0" dirty="0">
                <a:effectLst/>
                <a:latin typeface="Cambria" panose="02040503050406030204" pitchFamily="18" charset="0"/>
                <a:ea typeface="Cambria" panose="02040503050406030204" pitchFamily="18" charset="0"/>
              </a:rPr>
              <a:t>– тип данного сервиса</a:t>
            </a:r>
          </a:p>
          <a:p>
            <a:pPr marL="0" indent="0">
              <a:buNone/>
            </a:pPr>
            <a:endParaRPr lang="en-US" i="0" dirty="0">
              <a:effectLst/>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20059781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DFB2C3-4A00-7568-7D2A-B54F6DCA46A1}"/>
            </a:ext>
          </a:extLst>
        </p:cNvPr>
        <p:cNvGrpSpPr/>
        <p:nvPr/>
      </p:nvGrpSpPr>
      <p:grpSpPr>
        <a:xfrm>
          <a:off x="0" y="0"/>
          <a:ext cx="0" cy="0"/>
          <a:chOff x="0" y="0"/>
          <a:chExt cx="0" cy="0"/>
        </a:xfrm>
      </p:grpSpPr>
      <p:graphicFrame>
        <p:nvGraphicFramePr>
          <p:cNvPr id="6" name="Таблица 5">
            <a:extLst>
              <a:ext uri="{FF2B5EF4-FFF2-40B4-BE49-F238E27FC236}">
                <a16:creationId xmlns:a16="http://schemas.microsoft.com/office/drawing/2014/main" id="{DD77FC16-4ADF-C730-4AC6-AB4809FAFDB2}"/>
              </a:ext>
            </a:extLst>
          </p:cNvPr>
          <p:cNvGraphicFramePr>
            <a:graphicFrameLocks noGrp="1"/>
          </p:cNvGraphicFramePr>
          <p:nvPr/>
        </p:nvGraphicFramePr>
        <p:xfrm>
          <a:off x="990600" y="365126"/>
          <a:ext cx="10210800" cy="1018309"/>
        </p:xfrm>
        <a:graphic>
          <a:graphicData uri="http://schemas.openxmlformats.org/drawingml/2006/table">
            <a:tbl>
              <a:tblPr/>
              <a:tblGrid>
                <a:gridCol w="10210800">
                  <a:extLst>
                    <a:ext uri="{9D8B030D-6E8A-4147-A177-3AD203B41FA5}">
                      <a16:colId xmlns:a16="http://schemas.microsoft.com/office/drawing/2014/main" val="2263043944"/>
                    </a:ext>
                  </a:extLst>
                </a:gridCol>
              </a:tblGrid>
              <a:tr h="1018309">
                <a:tc>
                  <a:txBody>
                    <a:bodyPr/>
                    <a:lstStyle/>
                    <a:p>
                      <a:r>
                        <a:rPr lang="en-US" sz="4200" dirty="0">
                          <a:latin typeface="Cambria" panose="02040503050406030204" pitchFamily="18" charset="0"/>
                          <a:ea typeface="Cambria" panose="02040503050406030204" pitchFamily="18" charset="0"/>
                          <a:cs typeface="Arial" panose="020B0604020202020204" pitchFamily="34" charset="0"/>
                        </a:rPr>
                        <a:t>Windows-</a:t>
                      </a:r>
                      <a:r>
                        <a:rPr lang="ru-RU" sz="4200" dirty="0">
                          <a:latin typeface="Cambria" panose="02040503050406030204" pitchFamily="18" charset="0"/>
                          <a:ea typeface="Cambria" panose="02040503050406030204" pitchFamily="18" charset="0"/>
                          <a:cs typeface="Arial" panose="020B0604020202020204" pitchFamily="34" charset="0"/>
                        </a:rPr>
                        <a:t>сервисы</a:t>
                      </a:r>
                    </a:p>
                  </a:txBody>
                  <a:tcPr marL="0" marR="0" marT="0" marB="0" anchor="ctr">
                    <a:lnL w="12700" cmpd="sng">
                      <a:noFill/>
                      <a:prstDash val="solid"/>
                    </a:lnL>
                    <a:lnR w="12700" cmpd="sng">
                      <a:noFill/>
                      <a:prstDash val="solid"/>
                    </a:lnR>
                    <a:lnT w="12700" cmpd="sng">
                      <a:noFill/>
                      <a:prstDash val="soli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50384404"/>
                  </a:ext>
                </a:extLst>
              </a:tr>
            </a:tbl>
          </a:graphicData>
        </a:graphic>
      </p:graphicFrame>
      <p:sp>
        <p:nvSpPr>
          <p:cNvPr id="2" name="Rectangle 2">
            <a:extLst>
              <a:ext uri="{FF2B5EF4-FFF2-40B4-BE49-F238E27FC236}">
                <a16:creationId xmlns:a16="http://schemas.microsoft.com/office/drawing/2014/main" id="{6C6F8A5A-F2DE-30FB-3920-4F116486CAFE}"/>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LID4096"/>
          </a:p>
        </p:txBody>
      </p:sp>
      <p:pic>
        <p:nvPicPr>
          <p:cNvPr id="10" name="Content Placeholder 9">
            <a:extLst>
              <a:ext uri="{FF2B5EF4-FFF2-40B4-BE49-F238E27FC236}">
                <a16:creationId xmlns:a16="http://schemas.microsoft.com/office/drawing/2014/main" id="{82C751D1-A0AE-9A9D-64DC-59D2CB11B68B}"/>
              </a:ext>
            </a:extLst>
          </p:cNvPr>
          <p:cNvPicPr>
            <a:picLocks noGrp="1" noChangeAspect="1"/>
          </p:cNvPicPr>
          <p:nvPr>
            <p:ph idx="1"/>
          </p:nvPr>
        </p:nvPicPr>
        <p:blipFill>
          <a:blip r:embed="rId2"/>
          <a:stretch>
            <a:fillRect/>
          </a:stretch>
        </p:blipFill>
        <p:spPr>
          <a:xfrm>
            <a:off x="1322294" y="1544645"/>
            <a:ext cx="4208929" cy="4813757"/>
          </a:xfrm>
          <a:prstGeom prst="rect">
            <a:avLst/>
          </a:prstGeom>
          <a:ln>
            <a:noFill/>
          </a:ln>
          <a:effectLst>
            <a:outerShdw blurRad="292100" dist="139700" dir="2700000" algn="tl" rotWithShape="0">
              <a:srgbClr val="333333">
                <a:alpha val="65000"/>
              </a:srgbClr>
            </a:outerShdw>
          </a:effectLst>
        </p:spPr>
      </p:pic>
      <p:pic>
        <p:nvPicPr>
          <p:cNvPr id="12" name="Picture 11">
            <a:extLst>
              <a:ext uri="{FF2B5EF4-FFF2-40B4-BE49-F238E27FC236}">
                <a16:creationId xmlns:a16="http://schemas.microsoft.com/office/drawing/2014/main" id="{3DB6902E-1ECA-8F9D-C3F8-A5E3EDF6A149}"/>
              </a:ext>
            </a:extLst>
          </p:cNvPr>
          <p:cNvPicPr>
            <a:picLocks noChangeAspect="1"/>
          </p:cNvPicPr>
          <p:nvPr/>
        </p:nvPicPr>
        <p:blipFill>
          <a:blip r:embed="rId3"/>
          <a:stretch>
            <a:fillRect/>
          </a:stretch>
        </p:blipFill>
        <p:spPr>
          <a:xfrm>
            <a:off x="6409767" y="1515648"/>
            <a:ext cx="4208929" cy="4871753"/>
          </a:xfrm>
          <a:prstGeom prst="rect">
            <a:avLst/>
          </a:prstGeom>
        </p:spPr>
      </p:pic>
    </p:spTree>
    <p:extLst>
      <p:ext uri="{BB962C8B-B14F-4D97-AF65-F5344CB8AC3E}">
        <p14:creationId xmlns:p14="http://schemas.microsoft.com/office/powerpoint/2010/main" val="14525278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DFB2C3-4A00-7568-7D2A-B54F6DCA46A1}"/>
            </a:ext>
          </a:extLst>
        </p:cNvPr>
        <p:cNvGrpSpPr/>
        <p:nvPr/>
      </p:nvGrpSpPr>
      <p:grpSpPr>
        <a:xfrm>
          <a:off x="0" y="0"/>
          <a:ext cx="0" cy="0"/>
          <a:chOff x="0" y="0"/>
          <a:chExt cx="0" cy="0"/>
        </a:xfrm>
      </p:grpSpPr>
      <p:graphicFrame>
        <p:nvGraphicFramePr>
          <p:cNvPr id="6" name="Таблица 5">
            <a:extLst>
              <a:ext uri="{FF2B5EF4-FFF2-40B4-BE49-F238E27FC236}">
                <a16:creationId xmlns:a16="http://schemas.microsoft.com/office/drawing/2014/main" id="{DD77FC16-4ADF-C730-4AC6-AB4809FAFDB2}"/>
              </a:ext>
            </a:extLst>
          </p:cNvPr>
          <p:cNvGraphicFramePr>
            <a:graphicFrameLocks noGrp="1"/>
          </p:cNvGraphicFramePr>
          <p:nvPr/>
        </p:nvGraphicFramePr>
        <p:xfrm>
          <a:off x="990600" y="365126"/>
          <a:ext cx="10210800" cy="1018309"/>
        </p:xfrm>
        <a:graphic>
          <a:graphicData uri="http://schemas.openxmlformats.org/drawingml/2006/table">
            <a:tbl>
              <a:tblPr/>
              <a:tblGrid>
                <a:gridCol w="10210800">
                  <a:extLst>
                    <a:ext uri="{9D8B030D-6E8A-4147-A177-3AD203B41FA5}">
                      <a16:colId xmlns:a16="http://schemas.microsoft.com/office/drawing/2014/main" val="2263043944"/>
                    </a:ext>
                  </a:extLst>
                </a:gridCol>
              </a:tblGrid>
              <a:tr h="1018309">
                <a:tc>
                  <a:txBody>
                    <a:bodyPr/>
                    <a:lstStyle/>
                    <a:p>
                      <a:r>
                        <a:rPr lang="en-US" sz="4200" dirty="0">
                          <a:latin typeface="Cambria" panose="02040503050406030204" pitchFamily="18" charset="0"/>
                          <a:ea typeface="Cambria" panose="02040503050406030204" pitchFamily="18" charset="0"/>
                          <a:cs typeface="Arial" panose="020B0604020202020204" pitchFamily="34" charset="0"/>
                        </a:rPr>
                        <a:t>Windows-</a:t>
                      </a:r>
                      <a:r>
                        <a:rPr lang="ru-RU" sz="4200" dirty="0">
                          <a:latin typeface="Cambria" panose="02040503050406030204" pitchFamily="18" charset="0"/>
                          <a:ea typeface="Cambria" panose="02040503050406030204" pitchFamily="18" charset="0"/>
                          <a:cs typeface="Arial" panose="020B0604020202020204" pitchFamily="34" charset="0"/>
                        </a:rPr>
                        <a:t>сервисы</a:t>
                      </a:r>
                    </a:p>
                  </a:txBody>
                  <a:tcPr marL="0" marR="0" marT="0" marB="0" anchor="ctr">
                    <a:lnL w="12700" cmpd="sng">
                      <a:noFill/>
                      <a:prstDash val="solid"/>
                    </a:lnL>
                    <a:lnR w="12700" cmpd="sng">
                      <a:noFill/>
                      <a:prstDash val="solid"/>
                    </a:lnR>
                    <a:lnT w="12700" cmpd="sng">
                      <a:noFill/>
                      <a:prstDash val="soli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50384404"/>
                  </a:ext>
                </a:extLst>
              </a:tr>
            </a:tbl>
          </a:graphicData>
        </a:graphic>
      </p:graphicFrame>
      <p:sp>
        <p:nvSpPr>
          <p:cNvPr id="2" name="Rectangle 2">
            <a:extLst>
              <a:ext uri="{FF2B5EF4-FFF2-40B4-BE49-F238E27FC236}">
                <a16:creationId xmlns:a16="http://schemas.microsoft.com/office/drawing/2014/main" id="{6C6F8A5A-F2DE-30FB-3920-4F116486CAFE}"/>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LID4096"/>
          </a:p>
        </p:txBody>
      </p:sp>
      <p:pic>
        <p:nvPicPr>
          <p:cNvPr id="10" name="Content Placeholder 9">
            <a:extLst>
              <a:ext uri="{FF2B5EF4-FFF2-40B4-BE49-F238E27FC236}">
                <a16:creationId xmlns:a16="http://schemas.microsoft.com/office/drawing/2014/main" id="{82C751D1-A0AE-9A9D-64DC-59D2CB11B68B}"/>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1322294" y="1544645"/>
            <a:ext cx="4208929" cy="4813757"/>
          </a:xfrm>
          <a:prstGeom prst="rect">
            <a:avLst/>
          </a:prstGeom>
          <a:ln>
            <a:noFill/>
          </a:ln>
          <a:effectLst>
            <a:outerShdw blurRad="292100" dist="139700" dir="2700000" algn="tl" rotWithShape="0">
              <a:srgbClr val="333333">
                <a:alpha val="65000"/>
              </a:srgbClr>
            </a:outerShdw>
          </a:effectLst>
        </p:spPr>
      </p:pic>
      <p:pic>
        <p:nvPicPr>
          <p:cNvPr id="12" name="Picture 11">
            <a:extLst>
              <a:ext uri="{FF2B5EF4-FFF2-40B4-BE49-F238E27FC236}">
                <a16:creationId xmlns:a16="http://schemas.microsoft.com/office/drawing/2014/main" id="{3DB6902E-1ECA-8F9D-C3F8-A5E3EDF6A14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409767" y="1523933"/>
            <a:ext cx="4208929" cy="4855182"/>
          </a:xfrm>
          <a:prstGeom prst="rect">
            <a:avLst/>
          </a:prstGeom>
        </p:spPr>
      </p:pic>
    </p:spTree>
    <p:extLst>
      <p:ext uri="{BB962C8B-B14F-4D97-AF65-F5344CB8AC3E}">
        <p14:creationId xmlns:p14="http://schemas.microsoft.com/office/powerpoint/2010/main" val="38913162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DFB2C3-4A00-7568-7D2A-B54F6DCA46A1}"/>
            </a:ext>
          </a:extLst>
        </p:cNvPr>
        <p:cNvGrpSpPr/>
        <p:nvPr/>
      </p:nvGrpSpPr>
      <p:grpSpPr>
        <a:xfrm>
          <a:off x="0" y="0"/>
          <a:ext cx="0" cy="0"/>
          <a:chOff x="0" y="0"/>
          <a:chExt cx="0" cy="0"/>
        </a:xfrm>
      </p:grpSpPr>
      <p:graphicFrame>
        <p:nvGraphicFramePr>
          <p:cNvPr id="6" name="Таблица 5">
            <a:extLst>
              <a:ext uri="{FF2B5EF4-FFF2-40B4-BE49-F238E27FC236}">
                <a16:creationId xmlns:a16="http://schemas.microsoft.com/office/drawing/2014/main" id="{DD77FC16-4ADF-C730-4AC6-AB4809FAFDB2}"/>
              </a:ext>
            </a:extLst>
          </p:cNvPr>
          <p:cNvGraphicFramePr>
            <a:graphicFrameLocks noGrp="1"/>
          </p:cNvGraphicFramePr>
          <p:nvPr/>
        </p:nvGraphicFramePr>
        <p:xfrm>
          <a:off x="990600" y="365126"/>
          <a:ext cx="10210800" cy="1018309"/>
        </p:xfrm>
        <a:graphic>
          <a:graphicData uri="http://schemas.openxmlformats.org/drawingml/2006/table">
            <a:tbl>
              <a:tblPr/>
              <a:tblGrid>
                <a:gridCol w="10210800">
                  <a:extLst>
                    <a:ext uri="{9D8B030D-6E8A-4147-A177-3AD203B41FA5}">
                      <a16:colId xmlns:a16="http://schemas.microsoft.com/office/drawing/2014/main" val="2263043944"/>
                    </a:ext>
                  </a:extLst>
                </a:gridCol>
              </a:tblGrid>
              <a:tr h="1018309">
                <a:tc>
                  <a:txBody>
                    <a:bodyPr/>
                    <a:lstStyle/>
                    <a:p>
                      <a:r>
                        <a:rPr lang="en-US" sz="4200" dirty="0">
                          <a:latin typeface="Cambria" panose="02040503050406030204" pitchFamily="18" charset="0"/>
                          <a:ea typeface="Cambria" panose="02040503050406030204" pitchFamily="18" charset="0"/>
                          <a:cs typeface="Arial" panose="020B0604020202020204" pitchFamily="34" charset="0"/>
                        </a:rPr>
                        <a:t>Windows-</a:t>
                      </a:r>
                      <a:r>
                        <a:rPr lang="ru-RU" sz="4200" dirty="0">
                          <a:latin typeface="Cambria" panose="02040503050406030204" pitchFamily="18" charset="0"/>
                          <a:ea typeface="Cambria" panose="02040503050406030204" pitchFamily="18" charset="0"/>
                          <a:cs typeface="Arial" panose="020B0604020202020204" pitchFamily="34" charset="0"/>
                        </a:rPr>
                        <a:t>сервисы</a:t>
                      </a:r>
                    </a:p>
                  </a:txBody>
                  <a:tcPr marL="0" marR="0" marT="0" marB="0" anchor="ctr">
                    <a:lnL w="12700" cmpd="sng">
                      <a:noFill/>
                      <a:prstDash val="solid"/>
                    </a:lnL>
                    <a:lnR w="12700" cmpd="sng">
                      <a:noFill/>
                      <a:prstDash val="solid"/>
                    </a:lnR>
                    <a:lnT w="12700" cmpd="sng">
                      <a:noFill/>
                      <a:prstDash val="soli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50384404"/>
                  </a:ext>
                </a:extLst>
              </a:tr>
            </a:tbl>
          </a:graphicData>
        </a:graphic>
      </p:graphicFrame>
      <p:sp>
        <p:nvSpPr>
          <p:cNvPr id="2" name="Rectangle 2">
            <a:extLst>
              <a:ext uri="{FF2B5EF4-FFF2-40B4-BE49-F238E27FC236}">
                <a16:creationId xmlns:a16="http://schemas.microsoft.com/office/drawing/2014/main" id="{6C6F8A5A-F2DE-30FB-3920-4F116486CAFE}"/>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LID4096"/>
          </a:p>
        </p:txBody>
      </p:sp>
      <p:sp>
        <p:nvSpPr>
          <p:cNvPr id="7" name="Объект 6">
            <a:extLst>
              <a:ext uri="{FF2B5EF4-FFF2-40B4-BE49-F238E27FC236}">
                <a16:creationId xmlns:a16="http://schemas.microsoft.com/office/drawing/2014/main" id="{389FF4F3-573A-E56B-D456-6E4EB3FEF3B5}"/>
              </a:ext>
            </a:extLst>
          </p:cNvPr>
          <p:cNvSpPr>
            <a:spLocks noGrp="1"/>
          </p:cNvSpPr>
          <p:nvPr>
            <p:ph idx="1"/>
          </p:nvPr>
        </p:nvSpPr>
        <p:spPr>
          <a:xfrm>
            <a:off x="838200" y="1622724"/>
            <a:ext cx="10363200" cy="5123132"/>
          </a:xfrm>
        </p:spPr>
        <p:txBody>
          <a:bodyPr>
            <a:normAutofit lnSpcReduction="10000"/>
          </a:bodyPr>
          <a:lstStyle/>
          <a:p>
            <a:pPr marL="0" indent="0">
              <a:buNone/>
            </a:pPr>
            <a:r>
              <a:rPr lang="ru-RU" b="1" i="0" dirty="0">
                <a:effectLst/>
                <a:latin typeface="Cambria" panose="02040503050406030204" pitchFamily="18" charset="0"/>
                <a:ea typeface="Cambria" panose="02040503050406030204" pitchFamily="18" charset="0"/>
              </a:rPr>
              <a:t>Группы порядка загрузки </a:t>
            </a:r>
            <a:r>
              <a:rPr lang="ru-RU" i="0" dirty="0">
                <a:effectLst/>
                <a:latin typeface="Cambria" panose="02040503050406030204" pitchFamily="18" charset="0"/>
                <a:ea typeface="Cambria" panose="02040503050406030204" pitchFamily="18" charset="0"/>
              </a:rPr>
              <a:t>– логически объеденный </a:t>
            </a:r>
            <a:r>
              <a:rPr lang="ru-RU" dirty="0">
                <a:latin typeface="Cambria" panose="02040503050406030204" pitchFamily="18" charset="0"/>
                <a:ea typeface="Cambria" panose="02040503050406030204" pitchFamily="18" charset="0"/>
              </a:rPr>
              <a:t>набор </a:t>
            </a:r>
            <a:r>
              <a:rPr lang="ru-RU" i="0" dirty="0">
                <a:effectLst/>
                <a:latin typeface="Cambria" panose="02040503050406030204" pitchFamily="18" charset="0"/>
                <a:ea typeface="Cambria" panose="02040503050406030204" pitchFamily="18" charset="0"/>
              </a:rPr>
              <a:t>сервисов который определяет порядок загрузки сервисов входящих в него относительно остальных групп или сервисов</a:t>
            </a:r>
          </a:p>
          <a:p>
            <a:pPr marL="0" indent="0">
              <a:buNone/>
            </a:pPr>
            <a:r>
              <a:rPr lang="ru-RU" i="0" dirty="0">
                <a:effectLst/>
                <a:latin typeface="Cambria" panose="02040503050406030204" pitchFamily="18" charset="0"/>
                <a:ea typeface="Cambria" panose="02040503050406030204" pitchFamily="18" charset="0"/>
              </a:rPr>
              <a:t>В целом порядок загрузки сервисом определяется следующим образом:</a:t>
            </a:r>
          </a:p>
          <a:p>
            <a:pPr marL="514350" indent="-514350">
              <a:buFont typeface="+mj-lt"/>
              <a:buAutoNum type="arabicParenR"/>
            </a:pPr>
            <a:r>
              <a:rPr lang="ru-RU" i="0" dirty="0">
                <a:effectLst/>
                <a:latin typeface="Cambria" panose="02040503050406030204" pitchFamily="18" charset="0"/>
                <a:ea typeface="Cambria" panose="02040503050406030204" pitchFamily="18" charset="0"/>
              </a:rPr>
              <a:t>Порядок групп в списке групп порядка загрузки</a:t>
            </a:r>
            <a:br>
              <a:rPr lang="ru-RU" i="0" dirty="0">
                <a:effectLst/>
                <a:latin typeface="Cambria" panose="02040503050406030204" pitchFamily="18" charset="0"/>
                <a:ea typeface="Cambria" panose="02040503050406030204" pitchFamily="18" charset="0"/>
              </a:rPr>
            </a:br>
            <a:r>
              <a:rPr lang="en-US" b="1" i="0" dirty="0">
                <a:effectLst/>
                <a:latin typeface="Cambria" panose="02040503050406030204" pitchFamily="18" charset="0"/>
                <a:ea typeface="Cambria" panose="02040503050406030204" pitchFamily="18" charset="0"/>
              </a:rPr>
              <a:t>HKEY_LOCAL_MACHINE\System\</a:t>
            </a:r>
            <a:r>
              <a:rPr lang="en-US" b="1" i="0" dirty="0" err="1">
                <a:effectLst/>
                <a:latin typeface="Cambria" panose="02040503050406030204" pitchFamily="18" charset="0"/>
                <a:ea typeface="Cambria" panose="02040503050406030204" pitchFamily="18" charset="0"/>
              </a:rPr>
              <a:t>CurrentControlSet</a:t>
            </a:r>
            <a:r>
              <a:rPr lang="en-US" b="1" i="0" dirty="0">
                <a:effectLst/>
                <a:latin typeface="Cambria" panose="02040503050406030204" pitchFamily="18" charset="0"/>
                <a:ea typeface="Cambria" panose="02040503050406030204" pitchFamily="18" charset="0"/>
              </a:rPr>
              <a:t>\Control\</a:t>
            </a:r>
            <a:r>
              <a:rPr lang="en-US" b="1" i="0" dirty="0" err="1">
                <a:effectLst/>
                <a:latin typeface="Cambria" panose="02040503050406030204" pitchFamily="18" charset="0"/>
                <a:ea typeface="Cambria" panose="02040503050406030204" pitchFamily="18" charset="0"/>
              </a:rPr>
              <a:t>ServiceGroupOrder</a:t>
            </a:r>
            <a:endParaRPr lang="ru-RU" b="1" i="0" dirty="0">
              <a:effectLst/>
              <a:latin typeface="Cambria" panose="02040503050406030204" pitchFamily="18" charset="0"/>
              <a:ea typeface="Cambria" panose="02040503050406030204" pitchFamily="18" charset="0"/>
            </a:endParaRPr>
          </a:p>
          <a:p>
            <a:pPr marL="514350" indent="-514350">
              <a:buFont typeface="+mj-lt"/>
              <a:buAutoNum type="arabicParenR"/>
            </a:pPr>
            <a:r>
              <a:rPr lang="ru-RU" dirty="0">
                <a:latin typeface="Cambria" panose="02040503050406030204" pitchFamily="18" charset="0"/>
                <a:ea typeface="Cambria" panose="02040503050406030204" pitchFamily="18" charset="0"/>
              </a:rPr>
              <a:t>Порядок загрузки сервисов в рамках своей группы</a:t>
            </a:r>
            <a:br>
              <a:rPr lang="ru-RU" dirty="0">
                <a:latin typeface="Cambria" panose="02040503050406030204" pitchFamily="18" charset="0"/>
                <a:ea typeface="Cambria" panose="02040503050406030204" pitchFamily="18" charset="0"/>
              </a:rPr>
            </a:br>
            <a:r>
              <a:rPr lang="en-US" b="1" dirty="0">
                <a:latin typeface="Cambria" panose="02040503050406030204" pitchFamily="18" charset="0"/>
                <a:ea typeface="Cambria" panose="02040503050406030204" pitchFamily="18" charset="0"/>
              </a:rPr>
              <a:t>HKEY_LOCAL_MACHINE\System\</a:t>
            </a:r>
            <a:r>
              <a:rPr lang="en-US" b="1" dirty="0" err="1">
                <a:latin typeface="Cambria" panose="02040503050406030204" pitchFamily="18" charset="0"/>
                <a:ea typeface="Cambria" panose="02040503050406030204" pitchFamily="18" charset="0"/>
              </a:rPr>
              <a:t>CurrentControlSet</a:t>
            </a:r>
            <a:r>
              <a:rPr lang="en-US" b="1" dirty="0">
                <a:latin typeface="Cambria" panose="02040503050406030204" pitchFamily="18" charset="0"/>
                <a:ea typeface="Cambria" panose="02040503050406030204" pitchFamily="18" charset="0"/>
              </a:rPr>
              <a:t>\Control\</a:t>
            </a:r>
            <a:r>
              <a:rPr lang="en-US" b="1" dirty="0" err="1">
                <a:latin typeface="Cambria" panose="02040503050406030204" pitchFamily="18" charset="0"/>
                <a:ea typeface="Cambria" panose="02040503050406030204" pitchFamily="18" charset="0"/>
              </a:rPr>
              <a:t>GroupOrderList</a:t>
            </a:r>
            <a:endParaRPr lang="ru-RU" b="1" dirty="0">
              <a:latin typeface="Cambria" panose="02040503050406030204" pitchFamily="18" charset="0"/>
              <a:ea typeface="Cambria" panose="02040503050406030204" pitchFamily="18" charset="0"/>
            </a:endParaRPr>
          </a:p>
          <a:p>
            <a:pPr marL="514350" indent="-514350">
              <a:buFont typeface="+mj-lt"/>
              <a:buAutoNum type="arabicParenR"/>
            </a:pPr>
            <a:r>
              <a:rPr lang="ru-RU" i="0" dirty="0">
                <a:effectLst/>
                <a:latin typeface="Cambria" panose="02040503050406030204" pitchFamily="18" charset="0"/>
                <a:ea typeface="Cambria" panose="02040503050406030204" pitchFamily="18" charset="0"/>
              </a:rPr>
              <a:t>Остальные зависимости каждого из сервиса</a:t>
            </a:r>
            <a:endParaRPr lang="en-US" i="0" dirty="0">
              <a:effectLst/>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38181904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DFB2C3-4A00-7568-7D2A-B54F6DCA46A1}"/>
            </a:ext>
          </a:extLst>
        </p:cNvPr>
        <p:cNvGrpSpPr/>
        <p:nvPr/>
      </p:nvGrpSpPr>
      <p:grpSpPr>
        <a:xfrm>
          <a:off x="0" y="0"/>
          <a:ext cx="0" cy="0"/>
          <a:chOff x="0" y="0"/>
          <a:chExt cx="0" cy="0"/>
        </a:xfrm>
      </p:grpSpPr>
      <p:graphicFrame>
        <p:nvGraphicFramePr>
          <p:cNvPr id="6" name="Таблица 5">
            <a:extLst>
              <a:ext uri="{FF2B5EF4-FFF2-40B4-BE49-F238E27FC236}">
                <a16:creationId xmlns:a16="http://schemas.microsoft.com/office/drawing/2014/main" id="{DD77FC16-4ADF-C730-4AC6-AB4809FAFDB2}"/>
              </a:ext>
            </a:extLst>
          </p:cNvPr>
          <p:cNvGraphicFramePr>
            <a:graphicFrameLocks noGrp="1"/>
          </p:cNvGraphicFramePr>
          <p:nvPr/>
        </p:nvGraphicFramePr>
        <p:xfrm>
          <a:off x="990600" y="365126"/>
          <a:ext cx="10210800" cy="1018309"/>
        </p:xfrm>
        <a:graphic>
          <a:graphicData uri="http://schemas.openxmlformats.org/drawingml/2006/table">
            <a:tbl>
              <a:tblPr/>
              <a:tblGrid>
                <a:gridCol w="10210800">
                  <a:extLst>
                    <a:ext uri="{9D8B030D-6E8A-4147-A177-3AD203B41FA5}">
                      <a16:colId xmlns:a16="http://schemas.microsoft.com/office/drawing/2014/main" val="2263043944"/>
                    </a:ext>
                  </a:extLst>
                </a:gridCol>
              </a:tblGrid>
              <a:tr h="1018309">
                <a:tc>
                  <a:txBody>
                    <a:bodyPr/>
                    <a:lstStyle/>
                    <a:p>
                      <a:r>
                        <a:rPr lang="en-US" sz="4200" dirty="0">
                          <a:latin typeface="Cambria" panose="02040503050406030204" pitchFamily="18" charset="0"/>
                          <a:ea typeface="Cambria" panose="02040503050406030204" pitchFamily="18" charset="0"/>
                          <a:cs typeface="Arial" panose="020B0604020202020204" pitchFamily="34" charset="0"/>
                        </a:rPr>
                        <a:t>Windows-</a:t>
                      </a:r>
                      <a:r>
                        <a:rPr lang="ru-RU" sz="4200" dirty="0">
                          <a:latin typeface="Cambria" panose="02040503050406030204" pitchFamily="18" charset="0"/>
                          <a:ea typeface="Cambria" panose="02040503050406030204" pitchFamily="18" charset="0"/>
                          <a:cs typeface="Arial" panose="020B0604020202020204" pitchFamily="34" charset="0"/>
                        </a:rPr>
                        <a:t>сервисы</a:t>
                      </a:r>
                    </a:p>
                  </a:txBody>
                  <a:tcPr marL="0" marR="0" marT="0" marB="0" anchor="ctr">
                    <a:lnL w="12700" cmpd="sng">
                      <a:noFill/>
                      <a:prstDash val="solid"/>
                    </a:lnL>
                    <a:lnR w="12700" cmpd="sng">
                      <a:noFill/>
                      <a:prstDash val="solid"/>
                    </a:lnR>
                    <a:lnT w="12700" cmpd="sng">
                      <a:noFill/>
                      <a:prstDash val="soli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50384404"/>
                  </a:ext>
                </a:extLst>
              </a:tr>
            </a:tbl>
          </a:graphicData>
        </a:graphic>
      </p:graphicFrame>
      <p:sp>
        <p:nvSpPr>
          <p:cNvPr id="2" name="Rectangle 2">
            <a:extLst>
              <a:ext uri="{FF2B5EF4-FFF2-40B4-BE49-F238E27FC236}">
                <a16:creationId xmlns:a16="http://schemas.microsoft.com/office/drawing/2014/main" id="{6C6F8A5A-F2DE-30FB-3920-4F116486CAFE}"/>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LID4096"/>
          </a:p>
        </p:txBody>
      </p:sp>
      <p:pic>
        <p:nvPicPr>
          <p:cNvPr id="4" name="Content Placeholder 3">
            <a:extLst>
              <a:ext uri="{FF2B5EF4-FFF2-40B4-BE49-F238E27FC236}">
                <a16:creationId xmlns:a16="http://schemas.microsoft.com/office/drawing/2014/main" id="{CFE36A6A-0ECB-71FB-7793-CF1EB4E1B7D2}"/>
              </a:ext>
            </a:extLst>
          </p:cNvPr>
          <p:cNvPicPr>
            <a:picLocks noGrp="1" noChangeAspect="1"/>
          </p:cNvPicPr>
          <p:nvPr>
            <p:ph idx="1"/>
          </p:nvPr>
        </p:nvPicPr>
        <p:blipFill>
          <a:blip r:embed="rId2"/>
          <a:stretch>
            <a:fillRect/>
          </a:stretch>
        </p:blipFill>
        <p:spPr>
          <a:xfrm>
            <a:off x="232031" y="1550383"/>
            <a:ext cx="7030431" cy="4991797"/>
          </a:xfrm>
          <a:prstGeom prst="rect">
            <a:avLst/>
          </a:prstGeom>
          <a:ln>
            <a:noFill/>
          </a:ln>
          <a:effectLst>
            <a:outerShdw blurRad="292100" dist="139700" dir="2700000" algn="tl" rotWithShape="0">
              <a:srgbClr val="333333">
                <a:alpha val="65000"/>
              </a:srgbClr>
            </a:outerShdw>
          </a:effectLst>
        </p:spPr>
      </p:pic>
      <p:pic>
        <p:nvPicPr>
          <p:cNvPr id="5" name="Picture 4">
            <a:extLst>
              <a:ext uri="{FF2B5EF4-FFF2-40B4-BE49-F238E27FC236}">
                <a16:creationId xmlns:a16="http://schemas.microsoft.com/office/drawing/2014/main" id="{2EAEDC2C-91F8-9926-E8F0-05DAAA2B044F}"/>
              </a:ext>
            </a:extLst>
          </p:cNvPr>
          <p:cNvPicPr>
            <a:picLocks noChangeAspect="1"/>
          </p:cNvPicPr>
          <p:nvPr/>
        </p:nvPicPr>
        <p:blipFill>
          <a:blip r:embed="rId3"/>
          <a:srcRect r="23270"/>
          <a:stretch/>
        </p:blipFill>
        <p:spPr>
          <a:xfrm>
            <a:off x="6509634" y="1499286"/>
            <a:ext cx="4965190" cy="509399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2015570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DFB2C3-4A00-7568-7D2A-B54F6DCA46A1}"/>
            </a:ext>
          </a:extLst>
        </p:cNvPr>
        <p:cNvGrpSpPr/>
        <p:nvPr/>
      </p:nvGrpSpPr>
      <p:grpSpPr>
        <a:xfrm>
          <a:off x="0" y="0"/>
          <a:ext cx="0" cy="0"/>
          <a:chOff x="0" y="0"/>
          <a:chExt cx="0" cy="0"/>
        </a:xfrm>
      </p:grpSpPr>
      <p:graphicFrame>
        <p:nvGraphicFramePr>
          <p:cNvPr id="6" name="Таблица 5">
            <a:extLst>
              <a:ext uri="{FF2B5EF4-FFF2-40B4-BE49-F238E27FC236}">
                <a16:creationId xmlns:a16="http://schemas.microsoft.com/office/drawing/2014/main" id="{DD77FC16-4ADF-C730-4AC6-AB4809FAFDB2}"/>
              </a:ext>
            </a:extLst>
          </p:cNvPr>
          <p:cNvGraphicFramePr>
            <a:graphicFrameLocks noGrp="1"/>
          </p:cNvGraphicFramePr>
          <p:nvPr/>
        </p:nvGraphicFramePr>
        <p:xfrm>
          <a:off x="990600" y="365126"/>
          <a:ext cx="10210800" cy="1018309"/>
        </p:xfrm>
        <a:graphic>
          <a:graphicData uri="http://schemas.openxmlformats.org/drawingml/2006/table">
            <a:tbl>
              <a:tblPr/>
              <a:tblGrid>
                <a:gridCol w="10210800">
                  <a:extLst>
                    <a:ext uri="{9D8B030D-6E8A-4147-A177-3AD203B41FA5}">
                      <a16:colId xmlns:a16="http://schemas.microsoft.com/office/drawing/2014/main" val="2263043944"/>
                    </a:ext>
                  </a:extLst>
                </a:gridCol>
              </a:tblGrid>
              <a:tr h="1018309">
                <a:tc>
                  <a:txBody>
                    <a:bodyPr/>
                    <a:lstStyle/>
                    <a:p>
                      <a:r>
                        <a:rPr lang="en-US" sz="4200" dirty="0">
                          <a:latin typeface="Cambria" panose="02040503050406030204" pitchFamily="18" charset="0"/>
                          <a:ea typeface="Cambria" panose="02040503050406030204" pitchFamily="18" charset="0"/>
                          <a:cs typeface="Arial" panose="020B0604020202020204" pitchFamily="34" charset="0"/>
                        </a:rPr>
                        <a:t>Windows-</a:t>
                      </a:r>
                      <a:r>
                        <a:rPr lang="ru-RU" sz="4200" dirty="0">
                          <a:latin typeface="Cambria" panose="02040503050406030204" pitchFamily="18" charset="0"/>
                          <a:ea typeface="Cambria" panose="02040503050406030204" pitchFamily="18" charset="0"/>
                          <a:cs typeface="Arial" panose="020B0604020202020204" pitchFamily="34" charset="0"/>
                        </a:rPr>
                        <a:t>сервисы</a:t>
                      </a:r>
                    </a:p>
                  </a:txBody>
                  <a:tcPr marL="0" marR="0" marT="0" marB="0" anchor="ctr">
                    <a:lnL w="12700" cmpd="sng">
                      <a:noFill/>
                      <a:prstDash val="solid"/>
                    </a:lnL>
                    <a:lnR w="12700" cmpd="sng">
                      <a:noFill/>
                      <a:prstDash val="solid"/>
                    </a:lnR>
                    <a:lnT w="12700" cmpd="sng">
                      <a:noFill/>
                      <a:prstDash val="soli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50384404"/>
                  </a:ext>
                </a:extLst>
              </a:tr>
            </a:tbl>
          </a:graphicData>
        </a:graphic>
      </p:graphicFrame>
      <p:sp>
        <p:nvSpPr>
          <p:cNvPr id="2" name="Rectangle 2">
            <a:extLst>
              <a:ext uri="{FF2B5EF4-FFF2-40B4-BE49-F238E27FC236}">
                <a16:creationId xmlns:a16="http://schemas.microsoft.com/office/drawing/2014/main" id="{6C6F8A5A-F2DE-30FB-3920-4F116486CAFE}"/>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LID4096"/>
          </a:p>
        </p:txBody>
      </p:sp>
      <p:sp>
        <p:nvSpPr>
          <p:cNvPr id="7" name="Объект 6">
            <a:extLst>
              <a:ext uri="{FF2B5EF4-FFF2-40B4-BE49-F238E27FC236}">
                <a16:creationId xmlns:a16="http://schemas.microsoft.com/office/drawing/2014/main" id="{389FF4F3-573A-E56B-D456-6E4EB3FEF3B5}"/>
              </a:ext>
            </a:extLst>
          </p:cNvPr>
          <p:cNvSpPr>
            <a:spLocks noGrp="1"/>
          </p:cNvSpPr>
          <p:nvPr>
            <p:ph idx="1"/>
          </p:nvPr>
        </p:nvSpPr>
        <p:spPr>
          <a:xfrm>
            <a:off x="838200" y="1622724"/>
            <a:ext cx="10363200" cy="5123132"/>
          </a:xfrm>
        </p:spPr>
        <p:txBody>
          <a:bodyPr>
            <a:normAutofit/>
          </a:bodyPr>
          <a:lstStyle/>
          <a:p>
            <a:pPr marL="0" indent="0">
              <a:buNone/>
            </a:pPr>
            <a:r>
              <a:rPr lang="ru-RU" i="0" dirty="0">
                <a:effectLst/>
                <a:latin typeface="Cambria" panose="02040503050406030204" pitchFamily="18" charset="0"/>
                <a:ea typeface="Cambria" panose="02040503050406030204" pitchFamily="18" charset="0"/>
              </a:rPr>
              <a:t>Так как сервисы работают под управлением менеджера сервисов, то они должны удовлетворять определенным соглашениям, которые определяют интерфейс сервиса</a:t>
            </a:r>
            <a:endParaRPr lang="en-US" i="0" dirty="0">
              <a:effectLst/>
              <a:latin typeface="Cambria" panose="02040503050406030204" pitchFamily="18" charset="0"/>
              <a:ea typeface="Cambria" panose="02040503050406030204" pitchFamily="18" charset="0"/>
            </a:endParaRPr>
          </a:p>
          <a:p>
            <a:pPr marL="0" indent="0">
              <a:buNone/>
            </a:pPr>
            <a:r>
              <a:rPr lang="ru-RU" i="0" dirty="0">
                <a:effectLst/>
                <a:latin typeface="Cambria" panose="02040503050406030204" pitchFamily="18" charset="0"/>
                <a:ea typeface="Cambria" panose="02040503050406030204" pitchFamily="18" charset="0"/>
              </a:rPr>
              <a:t>Сам сервис может быть как консольным приложением, так и приложением с графическим интерфейсом. Это не имеет</a:t>
            </a:r>
            <a:r>
              <a:rPr lang="en-US" i="0" dirty="0">
                <a:effectLst/>
                <a:latin typeface="Cambria" panose="02040503050406030204" pitchFamily="18" charset="0"/>
                <a:ea typeface="Cambria" panose="02040503050406030204" pitchFamily="18" charset="0"/>
              </a:rPr>
              <a:t> </a:t>
            </a:r>
            <a:r>
              <a:rPr lang="ru-RU" i="0" dirty="0">
                <a:effectLst/>
                <a:latin typeface="Cambria" panose="02040503050406030204" pitchFamily="18" charset="0"/>
                <a:ea typeface="Cambria" panose="02040503050406030204" pitchFamily="18" charset="0"/>
              </a:rPr>
              <a:t>значения, т. к. сервисы могут взаимодействовать с пользователем только через рабочий стол или через окно сообщений</a:t>
            </a:r>
            <a:endParaRPr lang="en-US" dirty="0">
              <a:latin typeface="Cambria" panose="02040503050406030204" pitchFamily="18" charset="0"/>
              <a:ea typeface="Cambria" panose="02040503050406030204" pitchFamily="18" charset="0"/>
            </a:endParaRPr>
          </a:p>
          <a:p>
            <a:pPr marL="0" indent="0">
              <a:buNone/>
            </a:pPr>
            <a:r>
              <a:rPr lang="ru-RU" i="0" dirty="0">
                <a:effectLst/>
                <a:latin typeface="Cambria" panose="02040503050406030204" pitchFamily="18" charset="0"/>
                <a:ea typeface="Cambria" panose="02040503050406030204" pitchFamily="18" charset="0"/>
              </a:rPr>
              <a:t>Поэтому обычно сервисы оформляются как консольные приложения</a:t>
            </a:r>
            <a:endParaRPr lang="en-US" i="0" dirty="0">
              <a:effectLst/>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25764444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DFB2C3-4A00-7568-7D2A-B54F6DCA46A1}"/>
            </a:ext>
          </a:extLst>
        </p:cNvPr>
        <p:cNvGrpSpPr/>
        <p:nvPr/>
      </p:nvGrpSpPr>
      <p:grpSpPr>
        <a:xfrm>
          <a:off x="0" y="0"/>
          <a:ext cx="0" cy="0"/>
          <a:chOff x="0" y="0"/>
          <a:chExt cx="0" cy="0"/>
        </a:xfrm>
      </p:grpSpPr>
      <p:graphicFrame>
        <p:nvGraphicFramePr>
          <p:cNvPr id="6" name="Таблица 5">
            <a:extLst>
              <a:ext uri="{FF2B5EF4-FFF2-40B4-BE49-F238E27FC236}">
                <a16:creationId xmlns:a16="http://schemas.microsoft.com/office/drawing/2014/main" id="{DD77FC16-4ADF-C730-4AC6-AB4809FAFDB2}"/>
              </a:ext>
            </a:extLst>
          </p:cNvPr>
          <p:cNvGraphicFramePr>
            <a:graphicFrameLocks noGrp="1"/>
          </p:cNvGraphicFramePr>
          <p:nvPr/>
        </p:nvGraphicFramePr>
        <p:xfrm>
          <a:off x="990600" y="365126"/>
          <a:ext cx="10210800" cy="1018309"/>
        </p:xfrm>
        <a:graphic>
          <a:graphicData uri="http://schemas.openxmlformats.org/drawingml/2006/table">
            <a:tbl>
              <a:tblPr/>
              <a:tblGrid>
                <a:gridCol w="10210800">
                  <a:extLst>
                    <a:ext uri="{9D8B030D-6E8A-4147-A177-3AD203B41FA5}">
                      <a16:colId xmlns:a16="http://schemas.microsoft.com/office/drawing/2014/main" val="2263043944"/>
                    </a:ext>
                  </a:extLst>
                </a:gridCol>
              </a:tblGrid>
              <a:tr h="1018309">
                <a:tc>
                  <a:txBody>
                    <a:bodyPr/>
                    <a:lstStyle/>
                    <a:p>
                      <a:r>
                        <a:rPr lang="en-US" sz="4200" dirty="0">
                          <a:latin typeface="Cambria" panose="02040503050406030204" pitchFamily="18" charset="0"/>
                          <a:ea typeface="Cambria" panose="02040503050406030204" pitchFamily="18" charset="0"/>
                          <a:cs typeface="Arial" panose="020B0604020202020204" pitchFamily="34" charset="0"/>
                        </a:rPr>
                        <a:t>Windows-</a:t>
                      </a:r>
                      <a:r>
                        <a:rPr lang="ru-RU" sz="4200" dirty="0">
                          <a:latin typeface="Cambria" panose="02040503050406030204" pitchFamily="18" charset="0"/>
                          <a:ea typeface="Cambria" panose="02040503050406030204" pitchFamily="18" charset="0"/>
                          <a:cs typeface="Arial" panose="020B0604020202020204" pitchFamily="34" charset="0"/>
                        </a:rPr>
                        <a:t>сервисы</a:t>
                      </a:r>
                    </a:p>
                  </a:txBody>
                  <a:tcPr marL="0" marR="0" marT="0" marB="0" anchor="ctr">
                    <a:lnL w="12700" cmpd="sng">
                      <a:noFill/>
                      <a:prstDash val="solid"/>
                    </a:lnL>
                    <a:lnR w="12700" cmpd="sng">
                      <a:noFill/>
                      <a:prstDash val="solid"/>
                    </a:lnR>
                    <a:lnT w="12700" cmpd="sng">
                      <a:noFill/>
                      <a:prstDash val="soli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50384404"/>
                  </a:ext>
                </a:extLst>
              </a:tr>
            </a:tbl>
          </a:graphicData>
        </a:graphic>
      </p:graphicFrame>
      <p:sp>
        <p:nvSpPr>
          <p:cNvPr id="2" name="Rectangle 2">
            <a:extLst>
              <a:ext uri="{FF2B5EF4-FFF2-40B4-BE49-F238E27FC236}">
                <a16:creationId xmlns:a16="http://schemas.microsoft.com/office/drawing/2014/main" id="{6C6F8A5A-F2DE-30FB-3920-4F116486CAFE}"/>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LID4096"/>
          </a:p>
        </p:txBody>
      </p:sp>
      <p:sp>
        <p:nvSpPr>
          <p:cNvPr id="7" name="Объект 6">
            <a:extLst>
              <a:ext uri="{FF2B5EF4-FFF2-40B4-BE49-F238E27FC236}">
                <a16:creationId xmlns:a16="http://schemas.microsoft.com/office/drawing/2014/main" id="{389FF4F3-573A-E56B-D456-6E4EB3FEF3B5}"/>
              </a:ext>
            </a:extLst>
          </p:cNvPr>
          <p:cNvSpPr>
            <a:spLocks noGrp="1"/>
          </p:cNvSpPr>
          <p:nvPr>
            <p:ph idx="1"/>
          </p:nvPr>
        </p:nvSpPr>
        <p:spPr>
          <a:xfrm>
            <a:off x="838200" y="1622724"/>
            <a:ext cx="10363200" cy="5123132"/>
          </a:xfrm>
        </p:spPr>
        <p:txBody>
          <a:bodyPr>
            <a:normAutofit/>
          </a:bodyPr>
          <a:lstStyle/>
          <a:p>
            <a:pPr marL="0" indent="0">
              <a:buNone/>
            </a:pPr>
            <a:r>
              <a:rPr lang="ru-RU" i="0" dirty="0">
                <a:effectLst/>
                <a:latin typeface="Cambria" panose="02040503050406030204" pitchFamily="18" charset="0"/>
                <a:ea typeface="Cambria" panose="02040503050406030204" pitchFamily="18" charset="0"/>
              </a:rPr>
              <a:t>Кроме того, каждый сервис должен содержать </a:t>
            </a:r>
            <a:r>
              <a:rPr lang="ru-RU" b="1" i="0" dirty="0">
                <a:effectLst/>
                <a:latin typeface="Cambria" panose="02040503050406030204" pitchFamily="18" charset="0"/>
                <a:ea typeface="Cambria" panose="02040503050406030204" pitchFamily="18" charset="0"/>
              </a:rPr>
              <a:t>две функции обратного вызова</a:t>
            </a:r>
            <a:r>
              <a:rPr lang="ru-RU" i="0" dirty="0">
                <a:effectLst/>
                <a:latin typeface="Cambria" panose="02040503050406030204" pitchFamily="18" charset="0"/>
                <a:ea typeface="Cambria" panose="02040503050406030204" pitchFamily="18" charset="0"/>
              </a:rPr>
              <a:t>, которые вызываются операционной</a:t>
            </a:r>
            <a:r>
              <a:rPr lang="en-US" i="0" dirty="0">
                <a:effectLst/>
                <a:latin typeface="Cambria" panose="02040503050406030204" pitchFamily="18" charset="0"/>
                <a:ea typeface="Cambria" panose="02040503050406030204" pitchFamily="18" charset="0"/>
              </a:rPr>
              <a:t> </a:t>
            </a:r>
            <a:r>
              <a:rPr lang="ru-RU" i="0" dirty="0">
                <a:effectLst/>
                <a:latin typeface="Cambria" panose="02040503050406030204" pitchFamily="18" charset="0"/>
                <a:ea typeface="Cambria" panose="02040503050406030204" pitchFamily="18" charset="0"/>
              </a:rPr>
              <a:t>системой</a:t>
            </a:r>
            <a:endParaRPr lang="en-US" i="0" dirty="0">
              <a:effectLst/>
              <a:latin typeface="Cambria" panose="02040503050406030204" pitchFamily="18" charset="0"/>
              <a:ea typeface="Cambria" panose="02040503050406030204" pitchFamily="18" charset="0"/>
            </a:endParaRPr>
          </a:p>
          <a:p>
            <a:pPr marL="0" indent="0">
              <a:buNone/>
            </a:pPr>
            <a:r>
              <a:rPr lang="ru-RU" b="1" i="0" dirty="0">
                <a:effectLst/>
                <a:latin typeface="Cambria" panose="02040503050406030204" pitchFamily="18" charset="0"/>
                <a:ea typeface="Cambria" panose="02040503050406030204" pitchFamily="18" charset="0"/>
              </a:rPr>
              <a:t>Функция обратного вызова </a:t>
            </a:r>
            <a:r>
              <a:rPr lang="ru-RU" i="0" dirty="0">
                <a:effectLst/>
                <a:latin typeface="Cambria" panose="02040503050406030204" pitchFamily="18" charset="0"/>
                <a:ea typeface="Cambria" panose="02040503050406030204" pitchFamily="18" charset="0"/>
              </a:rPr>
              <a:t>– это функция которая передаётся другой функции в качестве аргумента</a:t>
            </a:r>
            <a:endParaRPr lang="en-US" i="0" dirty="0">
              <a:effectLst/>
              <a:latin typeface="Cambria" panose="02040503050406030204" pitchFamily="18" charset="0"/>
              <a:ea typeface="Cambria" panose="02040503050406030204" pitchFamily="18" charset="0"/>
            </a:endParaRPr>
          </a:p>
          <a:p>
            <a:pPr marL="0" indent="0">
              <a:buNone/>
            </a:pPr>
            <a:r>
              <a:rPr lang="ru-RU" i="0" dirty="0">
                <a:effectLst/>
                <a:latin typeface="Cambria" panose="02040503050406030204" pitchFamily="18" charset="0"/>
                <a:ea typeface="Cambria" panose="02040503050406030204" pitchFamily="18" charset="0"/>
              </a:rPr>
              <a:t>Одна из этих функций определяет точку входа сервиса, т. е., собственно, и является сервисом, а вторая </a:t>
            </a:r>
            <a:r>
              <a:rPr lang="en-US" i="0" dirty="0">
                <a:effectLst/>
                <a:latin typeface="Cambria" panose="02040503050406030204" pitchFamily="18" charset="0"/>
                <a:ea typeface="Cambria" panose="02040503050406030204" pitchFamily="18" charset="0"/>
              </a:rPr>
              <a:t>–</a:t>
            </a:r>
            <a:r>
              <a:rPr lang="ru-RU" i="0" dirty="0">
                <a:effectLst/>
                <a:latin typeface="Cambria" panose="02040503050406030204" pitchFamily="18" charset="0"/>
                <a:ea typeface="Cambria" panose="02040503050406030204" pitchFamily="18" charset="0"/>
              </a:rPr>
              <a:t> должна реагировать на управляющие сигналы от операционной системы</a:t>
            </a:r>
            <a:endParaRPr lang="en-US" i="0" dirty="0">
              <a:effectLst/>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19902995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DFB2C3-4A00-7568-7D2A-B54F6DCA46A1}"/>
            </a:ext>
          </a:extLst>
        </p:cNvPr>
        <p:cNvGrpSpPr/>
        <p:nvPr/>
      </p:nvGrpSpPr>
      <p:grpSpPr>
        <a:xfrm>
          <a:off x="0" y="0"/>
          <a:ext cx="0" cy="0"/>
          <a:chOff x="0" y="0"/>
          <a:chExt cx="0" cy="0"/>
        </a:xfrm>
      </p:grpSpPr>
      <p:graphicFrame>
        <p:nvGraphicFramePr>
          <p:cNvPr id="6" name="Таблица 5">
            <a:extLst>
              <a:ext uri="{FF2B5EF4-FFF2-40B4-BE49-F238E27FC236}">
                <a16:creationId xmlns:a16="http://schemas.microsoft.com/office/drawing/2014/main" id="{DD77FC16-4ADF-C730-4AC6-AB4809FAFDB2}"/>
              </a:ext>
            </a:extLst>
          </p:cNvPr>
          <p:cNvGraphicFramePr>
            <a:graphicFrameLocks noGrp="1"/>
          </p:cNvGraphicFramePr>
          <p:nvPr/>
        </p:nvGraphicFramePr>
        <p:xfrm>
          <a:off x="990600" y="365126"/>
          <a:ext cx="10210800" cy="1018309"/>
        </p:xfrm>
        <a:graphic>
          <a:graphicData uri="http://schemas.openxmlformats.org/drawingml/2006/table">
            <a:tbl>
              <a:tblPr/>
              <a:tblGrid>
                <a:gridCol w="10210800">
                  <a:extLst>
                    <a:ext uri="{9D8B030D-6E8A-4147-A177-3AD203B41FA5}">
                      <a16:colId xmlns:a16="http://schemas.microsoft.com/office/drawing/2014/main" val="2263043944"/>
                    </a:ext>
                  </a:extLst>
                </a:gridCol>
              </a:tblGrid>
              <a:tr h="1018309">
                <a:tc>
                  <a:txBody>
                    <a:bodyPr/>
                    <a:lstStyle/>
                    <a:p>
                      <a:r>
                        <a:rPr lang="en-US" sz="4200" dirty="0">
                          <a:latin typeface="Cambria" panose="02040503050406030204" pitchFamily="18" charset="0"/>
                          <a:ea typeface="Cambria" panose="02040503050406030204" pitchFamily="18" charset="0"/>
                          <a:cs typeface="Arial" panose="020B0604020202020204" pitchFamily="34" charset="0"/>
                        </a:rPr>
                        <a:t>Windows-</a:t>
                      </a:r>
                      <a:r>
                        <a:rPr lang="ru-RU" sz="4200" dirty="0">
                          <a:latin typeface="Cambria" panose="02040503050406030204" pitchFamily="18" charset="0"/>
                          <a:ea typeface="Cambria" panose="02040503050406030204" pitchFamily="18" charset="0"/>
                          <a:cs typeface="Arial" panose="020B0604020202020204" pitchFamily="34" charset="0"/>
                        </a:rPr>
                        <a:t>сервисы</a:t>
                      </a:r>
                    </a:p>
                  </a:txBody>
                  <a:tcPr marL="0" marR="0" marT="0" marB="0" anchor="ctr">
                    <a:lnL w="12700" cmpd="sng">
                      <a:noFill/>
                      <a:prstDash val="solid"/>
                    </a:lnL>
                    <a:lnR w="12700" cmpd="sng">
                      <a:noFill/>
                      <a:prstDash val="solid"/>
                    </a:lnR>
                    <a:lnT w="12700" cmpd="sng">
                      <a:noFill/>
                      <a:prstDash val="soli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50384404"/>
                  </a:ext>
                </a:extLst>
              </a:tr>
            </a:tbl>
          </a:graphicData>
        </a:graphic>
      </p:graphicFrame>
      <p:sp>
        <p:nvSpPr>
          <p:cNvPr id="2" name="Rectangle 2">
            <a:extLst>
              <a:ext uri="{FF2B5EF4-FFF2-40B4-BE49-F238E27FC236}">
                <a16:creationId xmlns:a16="http://schemas.microsoft.com/office/drawing/2014/main" id="{6C6F8A5A-F2DE-30FB-3920-4F116486CAFE}"/>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LID4096"/>
          </a:p>
        </p:txBody>
      </p:sp>
      <p:sp>
        <p:nvSpPr>
          <p:cNvPr id="7" name="Объект 6">
            <a:extLst>
              <a:ext uri="{FF2B5EF4-FFF2-40B4-BE49-F238E27FC236}">
                <a16:creationId xmlns:a16="http://schemas.microsoft.com/office/drawing/2014/main" id="{389FF4F3-573A-E56B-D456-6E4EB3FEF3B5}"/>
              </a:ext>
            </a:extLst>
          </p:cNvPr>
          <p:cNvSpPr>
            <a:spLocks noGrp="1"/>
          </p:cNvSpPr>
          <p:nvPr>
            <p:ph idx="1"/>
          </p:nvPr>
        </p:nvSpPr>
        <p:spPr>
          <a:xfrm>
            <a:off x="838200" y="1622724"/>
            <a:ext cx="10363200" cy="5123132"/>
          </a:xfrm>
        </p:spPr>
        <p:txBody>
          <a:bodyPr>
            <a:normAutofit/>
          </a:bodyPr>
          <a:lstStyle/>
          <a:p>
            <a:pPr marL="0" indent="0">
              <a:buNone/>
            </a:pPr>
            <a:r>
              <a:rPr lang="ru-RU" i="0" dirty="0">
                <a:effectLst/>
                <a:latin typeface="Cambria" panose="02040503050406030204" pitchFamily="18" charset="0"/>
                <a:ea typeface="Cambria" panose="02040503050406030204" pitchFamily="18" charset="0"/>
              </a:rPr>
              <a:t>Отсюда следует, что если консольное приложение определяет</a:t>
            </a:r>
            <a:r>
              <a:rPr lang="en-US" i="0" dirty="0">
                <a:effectLst/>
                <a:latin typeface="Cambria" panose="02040503050406030204" pitchFamily="18" charset="0"/>
                <a:ea typeface="Cambria" panose="02040503050406030204" pitchFamily="18" charset="0"/>
              </a:rPr>
              <a:t> </a:t>
            </a:r>
            <a:r>
              <a:rPr lang="ru-RU" i="0" dirty="0">
                <a:effectLst/>
                <a:latin typeface="Cambria" panose="02040503050406030204" pitchFamily="18" charset="0"/>
                <a:ea typeface="Cambria" panose="02040503050406030204" pitchFamily="18" charset="0"/>
              </a:rPr>
              <a:t>один сервис, то оно должно иметь следующую структуру: </a:t>
            </a:r>
            <a:endParaRPr lang="en-US" i="0" dirty="0">
              <a:effectLst/>
              <a:latin typeface="Cambria" panose="02040503050406030204" pitchFamily="18" charset="0"/>
              <a:ea typeface="Cambria" panose="02040503050406030204" pitchFamily="18" charset="0"/>
            </a:endParaRPr>
          </a:p>
        </p:txBody>
      </p:sp>
      <p:pic>
        <p:nvPicPr>
          <p:cNvPr id="4" name="Picture 3">
            <a:extLst>
              <a:ext uri="{FF2B5EF4-FFF2-40B4-BE49-F238E27FC236}">
                <a16:creationId xmlns:a16="http://schemas.microsoft.com/office/drawing/2014/main" id="{F30CA79A-A22D-3095-2C50-A682DE677B5C}"/>
              </a:ext>
            </a:extLst>
          </p:cNvPr>
          <p:cNvPicPr>
            <a:picLocks noChangeAspect="1"/>
          </p:cNvPicPr>
          <p:nvPr/>
        </p:nvPicPr>
        <p:blipFill>
          <a:blip r:embed="rId2"/>
          <a:stretch>
            <a:fillRect/>
          </a:stretch>
        </p:blipFill>
        <p:spPr>
          <a:xfrm>
            <a:off x="1177341" y="2717321"/>
            <a:ext cx="9837318" cy="293393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3713930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DFB2C3-4A00-7568-7D2A-B54F6DCA46A1}"/>
            </a:ext>
          </a:extLst>
        </p:cNvPr>
        <p:cNvGrpSpPr/>
        <p:nvPr/>
      </p:nvGrpSpPr>
      <p:grpSpPr>
        <a:xfrm>
          <a:off x="0" y="0"/>
          <a:ext cx="0" cy="0"/>
          <a:chOff x="0" y="0"/>
          <a:chExt cx="0" cy="0"/>
        </a:xfrm>
      </p:grpSpPr>
      <p:graphicFrame>
        <p:nvGraphicFramePr>
          <p:cNvPr id="6" name="Таблица 5">
            <a:extLst>
              <a:ext uri="{FF2B5EF4-FFF2-40B4-BE49-F238E27FC236}">
                <a16:creationId xmlns:a16="http://schemas.microsoft.com/office/drawing/2014/main" id="{DD77FC16-4ADF-C730-4AC6-AB4809FAFDB2}"/>
              </a:ext>
            </a:extLst>
          </p:cNvPr>
          <p:cNvGraphicFramePr>
            <a:graphicFrameLocks noGrp="1"/>
          </p:cNvGraphicFramePr>
          <p:nvPr/>
        </p:nvGraphicFramePr>
        <p:xfrm>
          <a:off x="990600" y="365126"/>
          <a:ext cx="10210800" cy="1018309"/>
        </p:xfrm>
        <a:graphic>
          <a:graphicData uri="http://schemas.openxmlformats.org/drawingml/2006/table">
            <a:tbl>
              <a:tblPr/>
              <a:tblGrid>
                <a:gridCol w="10210800">
                  <a:extLst>
                    <a:ext uri="{9D8B030D-6E8A-4147-A177-3AD203B41FA5}">
                      <a16:colId xmlns:a16="http://schemas.microsoft.com/office/drawing/2014/main" val="2263043944"/>
                    </a:ext>
                  </a:extLst>
                </a:gridCol>
              </a:tblGrid>
              <a:tr h="1018309">
                <a:tc>
                  <a:txBody>
                    <a:bodyPr/>
                    <a:lstStyle/>
                    <a:p>
                      <a:r>
                        <a:rPr lang="en-US" sz="4200" dirty="0">
                          <a:latin typeface="Cambria" panose="02040503050406030204" pitchFamily="18" charset="0"/>
                          <a:ea typeface="Cambria" panose="02040503050406030204" pitchFamily="18" charset="0"/>
                          <a:cs typeface="Arial" panose="020B0604020202020204" pitchFamily="34" charset="0"/>
                        </a:rPr>
                        <a:t>Windows-</a:t>
                      </a:r>
                      <a:r>
                        <a:rPr lang="ru-RU" sz="4200" dirty="0">
                          <a:latin typeface="Cambria" panose="02040503050406030204" pitchFamily="18" charset="0"/>
                          <a:ea typeface="Cambria" panose="02040503050406030204" pitchFamily="18" charset="0"/>
                          <a:cs typeface="Arial" panose="020B0604020202020204" pitchFamily="34" charset="0"/>
                        </a:rPr>
                        <a:t>сервисы</a:t>
                      </a:r>
                    </a:p>
                  </a:txBody>
                  <a:tcPr marL="0" marR="0" marT="0" marB="0" anchor="ctr">
                    <a:lnL w="12700" cmpd="sng">
                      <a:noFill/>
                      <a:prstDash val="solid"/>
                    </a:lnL>
                    <a:lnR w="12700" cmpd="sng">
                      <a:noFill/>
                      <a:prstDash val="solid"/>
                    </a:lnR>
                    <a:lnT w="12700" cmpd="sng">
                      <a:noFill/>
                      <a:prstDash val="soli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50384404"/>
                  </a:ext>
                </a:extLst>
              </a:tr>
            </a:tbl>
          </a:graphicData>
        </a:graphic>
      </p:graphicFrame>
      <p:sp>
        <p:nvSpPr>
          <p:cNvPr id="2" name="Rectangle 2">
            <a:extLst>
              <a:ext uri="{FF2B5EF4-FFF2-40B4-BE49-F238E27FC236}">
                <a16:creationId xmlns:a16="http://schemas.microsoft.com/office/drawing/2014/main" id="{6C6F8A5A-F2DE-30FB-3920-4F116486CAFE}"/>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LID4096"/>
          </a:p>
        </p:txBody>
      </p:sp>
      <p:sp>
        <p:nvSpPr>
          <p:cNvPr id="7" name="Объект 6">
            <a:extLst>
              <a:ext uri="{FF2B5EF4-FFF2-40B4-BE49-F238E27FC236}">
                <a16:creationId xmlns:a16="http://schemas.microsoft.com/office/drawing/2014/main" id="{389FF4F3-573A-E56B-D456-6E4EB3FEF3B5}"/>
              </a:ext>
            </a:extLst>
          </p:cNvPr>
          <p:cNvSpPr>
            <a:spLocks noGrp="1"/>
          </p:cNvSpPr>
          <p:nvPr>
            <p:ph idx="1"/>
          </p:nvPr>
        </p:nvSpPr>
        <p:spPr>
          <a:xfrm>
            <a:off x="838200" y="1622724"/>
            <a:ext cx="10363200" cy="5123132"/>
          </a:xfrm>
        </p:spPr>
        <p:txBody>
          <a:bodyPr>
            <a:normAutofit/>
          </a:bodyPr>
          <a:lstStyle/>
          <a:p>
            <a:pPr marL="0" indent="0">
              <a:buNone/>
            </a:pPr>
            <a:r>
              <a:rPr lang="ru-RU" i="0" dirty="0">
                <a:effectLst/>
                <a:latin typeface="Cambria" panose="02040503050406030204" pitchFamily="18" charset="0"/>
                <a:ea typeface="Cambria" panose="02040503050406030204" pitchFamily="18" charset="0"/>
              </a:rPr>
              <a:t>Главной задачей функции </a:t>
            </a:r>
            <a:r>
              <a:rPr lang="ru-RU" b="1" i="0" dirty="0" err="1">
                <a:effectLst/>
                <a:latin typeface="Cambria" panose="02040503050406030204" pitchFamily="18" charset="0"/>
                <a:ea typeface="Cambria" panose="02040503050406030204" pitchFamily="18" charset="0"/>
              </a:rPr>
              <a:t>main</a:t>
            </a:r>
            <a:r>
              <a:rPr lang="ru-RU" i="0" dirty="0">
                <a:effectLst/>
                <a:latin typeface="Cambria" panose="02040503050406030204" pitchFamily="18" charset="0"/>
                <a:ea typeface="Cambria" panose="02040503050406030204" pitchFamily="18" charset="0"/>
              </a:rPr>
              <a:t> является запуск диспетчера сервиса, который является потоком и управляет этим сервисом </a:t>
            </a:r>
          </a:p>
          <a:p>
            <a:pPr marL="0" indent="0">
              <a:buNone/>
            </a:pPr>
            <a:r>
              <a:rPr lang="ru-RU" i="0" dirty="0">
                <a:effectLst/>
                <a:latin typeface="Cambria" panose="02040503050406030204" pitchFamily="18" charset="0"/>
                <a:ea typeface="Cambria" panose="02040503050406030204" pitchFamily="18" charset="0"/>
              </a:rPr>
              <a:t>Диспетчер сервиса получает управляющие сигналы от менеджера сервисов по именованному каналу и передает эти запросы функции </a:t>
            </a:r>
            <a:r>
              <a:rPr lang="ru-RU" b="1" i="0" dirty="0" err="1">
                <a:effectLst/>
                <a:latin typeface="Cambria" panose="02040503050406030204" pitchFamily="18" charset="0"/>
                <a:ea typeface="Cambria" panose="02040503050406030204" pitchFamily="18" charset="0"/>
                <a:hlinkClick r:id="rId2">
                  <a:extLst>
                    <a:ext uri="{A12FA001-AC4F-418D-AE19-62706E023703}">
                      <ahyp:hlinkClr xmlns:ahyp="http://schemas.microsoft.com/office/drawing/2018/hyperlinkcolor" val="tx"/>
                    </a:ext>
                  </a:extLst>
                </a:hlinkClick>
              </a:rPr>
              <a:t>ServiceCtrlHandler</a:t>
            </a:r>
            <a:r>
              <a:rPr lang="ru-RU" i="0" dirty="0">
                <a:effectLst/>
                <a:latin typeface="Cambria" panose="02040503050406030204" pitchFamily="18" charset="0"/>
                <a:ea typeface="Cambria" panose="02040503050406030204" pitchFamily="18" charset="0"/>
              </a:rPr>
              <a:t>, которая обрабатывает эти управляющие запросы</a:t>
            </a:r>
          </a:p>
          <a:p>
            <a:pPr marL="0" indent="0">
              <a:buNone/>
            </a:pPr>
            <a:r>
              <a:rPr lang="ru-RU" i="0" dirty="0">
                <a:effectLst/>
                <a:latin typeface="Cambria" panose="02040503050406030204" pitchFamily="18" charset="0"/>
                <a:ea typeface="Cambria" panose="02040503050406030204" pitchFamily="18" charset="0"/>
              </a:rPr>
              <a:t>Если в приложении несколько сервисов, то для каждого сервиса запускается свой диспетчер и для каждого диспетчера определяется своя функция обработки управляющих запросов, которая выполняется в контексте соответствующего диспетчера сервисов</a:t>
            </a:r>
            <a:endParaRPr lang="en-US" i="0" dirty="0">
              <a:effectLst/>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6444634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DFB2C3-4A00-7568-7D2A-B54F6DCA46A1}"/>
            </a:ext>
          </a:extLst>
        </p:cNvPr>
        <p:cNvGrpSpPr/>
        <p:nvPr/>
      </p:nvGrpSpPr>
      <p:grpSpPr>
        <a:xfrm>
          <a:off x="0" y="0"/>
          <a:ext cx="0" cy="0"/>
          <a:chOff x="0" y="0"/>
          <a:chExt cx="0" cy="0"/>
        </a:xfrm>
      </p:grpSpPr>
      <p:graphicFrame>
        <p:nvGraphicFramePr>
          <p:cNvPr id="6" name="Таблица 5">
            <a:extLst>
              <a:ext uri="{FF2B5EF4-FFF2-40B4-BE49-F238E27FC236}">
                <a16:creationId xmlns:a16="http://schemas.microsoft.com/office/drawing/2014/main" id="{DD77FC16-4ADF-C730-4AC6-AB4809FAFDB2}"/>
              </a:ext>
            </a:extLst>
          </p:cNvPr>
          <p:cNvGraphicFramePr>
            <a:graphicFrameLocks noGrp="1"/>
          </p:cNvGraphicFramePr>
          <p:nvPr/>
        </p:nvGraphicFramePr>
        <p:xfrm>
          <a:off x="990600" y="365126"/>
          <a:ext cx="10210800" cy="1018309"/>
        </p:xfrm>
        <a:graphic>
          <a:graphicData uri="http://schemas.openxmlformats.org/drawingml/2006/table">
            <a:tbl>
              <a:tblPr/>
              <a:tblGrid>
                <a:gridCol w="10210800">
                  <a:extLst>
                    <a:ext uri="{9D8B030D-6E8A-4147-A177-3AD203B41FA5}">
                      <a16:colId xmlns:a16="http://schemas.microsoft.com/office/drawing/2014/main" val="2263043944"/>
                    </a:ext>
                  </a:extLst>
                </a:gridCol>
              </a:tblGrid>
              <a:tr h="1018309">
                <a:tc>
                  <a:txBody>
                    <a:bodyPr/>
                    <a:lstStyle/>
                    <a:p>
                      <a:r>
                        <a:rPr lang="en-US" sz="4200" dirty="0">
                          <a:latin typeface="Cambria" panose="02040503050406030204" pitchFamily="18" charset="0"/>
                          <a:ea typeface="Cambria" panose="02040503050406030204" pitchFamily="18" charset="0"/>
                          <a:cs typeface="Arial" panose="020B0604020202020204" pitchFamily="34" charset="0"/>
                        </a:rPr>
                        <a:t>Windows-</a:t>
                      </a:r>
                      <a:r>
                        <a:rPr lang="ru-RU" sz="4200" dirty="0">
                          <a:latin typeface="Cambria" panose="02040503050406030204" pitchFamily="18" charset="0"/>
                          <a:ea typeface="Cambria" panose="02040503050406030204" pitchFamily="18" charset="0"/>
                          <a:cs typeface="Arial" panose="020B0604020202020204" pitchFamily="34" charset="0"/>
                        </a:rPr>
                        <a:t>сервисы</a:t>
                      </a:r>
                    </a:p>
                  </a:txBody>
                  <a:tcPr marL="0" marR="0" marT="0" marB="0" anchor="ctr">
                    <a:lnL w="12700" cmpd="sng">
                      <a:noFill/>
                      <a:prstDash val="solid"/>
                    </a:lnL>
                    <a:lnR w="12700" cmpd="sng">
                      <a:noFill/>
                      <a:prstDash val="solid"/>
                    </a:lnR>
                    <a:lnT w="12700" cmpd="sng">
                      <a:noFill/>
                      <a:prstDash val="soli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50384404"/>
                  </a:ext>
                </a:extLst>
              </a:tr>
            </a:tbl>
          </a:graphicData>
        </a:graphic>
      </p:graphicFrame>
      <p:sp>
        <p:nvSpPr>
          <p:cNvPr id="2" name="Rectangle 2">
            <a:extLst>
              <a:ext uri="{FF2B5EF4-FFF2-40B4-BE49-F238E27FC236}">
                <a16:creationId xmlns:a16="http://schemas.microsoft.com/office/drawing/2014/main" id="{6C6F8A5A-F2DE-30FB-3920-4F116486CAFE}"/>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LID4096"/>
          </a:p>
        </p:txBody>
      </p:sp>
      <p:sp>
        <p:nvSpPr>
          <p:cNvPr id="7" name="Объект 6">
            <a:extLst>
              <a:ext uri="{FF2B5EF4-FFF2-40B4-BE49-F238E27FC236}">
                <a16:creationId xmlns:a16="http://schemas.microsoft.com/office/drawing/2014/main" id="{389FF4F3-573A-E56B-D456-6E4EB3FEF3B5}"/>
              </a:ext>
            </a:extLst>
          </p:cNvPr>
          <p:cNvSpPr>
            <a:spLocks noGrp="1"/>
          </p:cNvSpPr>
          <p:nvPr>
            <p:ph idx="1"/>
          </p:nvPr>
        </p:nvSpPr>
        <p:spPr>
          <a:xfrm>
            <a:off x="838200" y="1622724"/>
            <a:ext cx="10363200" cy="5123132"/>
          </a:xfrm>
        </p:spPr>
        <p:txBody>
          <a:bodyPr>
            <a:normAutofit/>
          </a:bodyPr>
          <a:lstStyle/>
          <a:p>
            <a:pPr marL="0" indent="0">
              <a:buNone/>
            </a:pPr>
            <a:r>
              <a:rPr lang="ru-RU" i="0" dirty="0">
                <a:effectLst/>
                <a:latin typeface="Cambria" panose="02040503050406030204" pitchFamily="18" charset="0"/>
                <a:ea typeface="Cambria" panose="02040503050406030204" pitchFamily="18" charset="0"/>
              </a:rPr>
              <a:t>Запуск диспетчеров сервисов выполняется при помощи вызова функции </a:t>
            </a:r>
            <a:r>
              <a:rPr lang="en-US" b="1" i="0" dirty="0" err="1">
                <a:effectLst/>
                <a:latin typeface="Cambria" panose="02040503050406030204" pitchFamily="18" charset="0"/>
                <a:ea typeface="Cambria" panose="02040503050406030204" pitchFamily="18" charset="0"/>
                <a:hlinkClick r:id="rId2">
                  <a:extLst>
                    <a:ext uri="{A12FA001-AC4F-418D-AE19-62706E023703}">
                      <ahyp:hlinkClr xmlns:ahyp="http://schemas.microsoft.com/office/drawing/2018/hyperlinkcolor" val="tx"/>
                    </a:ext>
                  </a:extLst>
                </a:hlinkClick>
              </a:rPr>
              <a:t>StartServiceCtrlDispatcher</a:t>
            </a:r>
            <a:endParaRPr lang="ru-RU" b="1" dirty="0">
              <a:latin typeface="Cambria" panose="02040503050406030204" pitchFamily="18" charset="0"/>
              <a:ea typeface="Cambria" panose="02040503050406030204" pitchFamily="18" charset="0"/>
            </a:endParaRPr>
          </a:p>
          <a:p>
            <a:pPr marL="0" indent="0">
              <a:buNone/>
            </a:pPr>
            <a:endParaRPr lang="en-US" i="0" dirty="0">
              <a:effectLst/>
              <a:latin typeface="Cambria" panose="02040503050406030204" pitchFamily="18" charset="0"/>
              <a:ea typeface="Cambria" panose="02040503050406030204" pitchFamily="18" charset="0"/>
            </a:endParaRPr>
          </a:p>
        </p:txBody>
      </p:sp>
      <p:pic>
        <p:nvPicPr>
          <p:cNvPr id="4" name="Picture 3">
            <a:extLst>
              <a:ext uri="{FF2B5EF4-FFF2-40B4-BE49-F238E27FC236}">
                <a16:creationId xmlns:a16="http://schemas.microsoft.com/office/drawing/2014/main" id="{484991E0-8457-DF49-E312-084E46FE3281}"/>
              </a:ext>
            </a:extLst>
          </p:cNvPr>
          <p:cNvPicPr>
            <a:picLocks noChangeAspect="1"/>
          </p:cNvPicPr>
          <p:nvPr/>
        </p:nvPicPr>
        <p:blipFill>
          <a:blip r:embed="rId3"/>
          <a:stretch>
            <a:fillRect/>
          </a:stretch>
        </p:blipFill>
        <p:spPr>
          <a:xfrm>
            <a:off x="2725935" y="2509828"/>
            <a:ext cx="6740130" cy="434817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1164960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a:extLst>
              <a:ext uri="{FF2B5EF4-FFF2-40B4-BE49-F238E27FC236}">
                <a16:creationId xmlns:a16="http://schemas.microsoft.com/office/drawing/2014/main" id="{E4C872B9-D9C1-72E3-7ECA-E6F5C6AF1ABA}"/>
              </a:ext>
            </a:extLst>
          </p:cNvPr>
          <p:cNvSpPr>
            <a:spLocks noGrp="1"/>
          </p:cNvSpPr>
          <p:nvPr>
            <p:ph idx="1"/>
          </p:nvPr>
        </p:nvSpPr>
        <p:spPr>
          <a:xfrm>
            <a:off x="838200" y="1494691"/>
            <a:ext cx="10515600" cy="4998183"/>
          </a:xfrm>
        </p:spPr>
        <p:txBody>
          <a:bodyPr>
            <a:normAutofit/>
          </a:bodyPr>
          <a:lstStyle/>
          <a:p>
            <a:pPr>
              <a:buFont typeface="Wingdings" panose="05000000000000000000" pitchFamily="2" charset="2"/>
              <a:buChar char="Ø"/>
            </a:pPr>
            <a:r>
              <a:rPr lang="ru-RU" altLang="ru-RU" sz="3200" dirty="0">
                <a:latin typeface="Cambria" panose="02040503050406030204" pitchFamily="18" charset="0"/>
                <a:ea typeface="Cambria" panose="02040503050406030204" pitchFamily="18" charset="0"/>
                <a:cs typeface="Arial" panose="020B0604020202020204" pitchFamily="34" charset="0"/>
              </a:rPr>
              <a:t>Что такое служба или сервис?</a:t>
            </a:r>
            <a:endParaRPr lang="en-US" altLang="ru-RU" sz="3200" dirty="0">
              <a:latin typeface="Cambria" panose="02040503050406030204" pitchFamily="18" charset="0"/>
              <a:ea typeface="Cambria" panose="02040503050406030204" pitchFamily="18" charset="0"/>
              <a:cs typeface="Arial" panose="020B0604020202020204" pitchFamily="34" charset="0"/>
            </a:endParaRPr>
          </a:p>
          <a:p>
            <a:pPr>
              <a:buFont typeface="Wingdings" panose="05000000000000000000" pitchFamily="2" charset="2"/>
              <a:buChar char="Ø"/>
            </a:pPr>
            <a:r>
              <a:rPr lang="ru-RU" altLang="ru-RU" sz="3200" dirty="0">
                <a:latin typeface="Cambria" panose="02040503050406030204" pitchFamily="18" charset="0"/>
                <a:ea typeface="Cambria" panose="02040503050406030204" pitchFamily="18" charset="0"/>
                <a:cs typeface="Arial" panose="020B0604020202020204" pitchFamily="34" charset="0"/>
              </a:rPr>
              <a:t>Особенности сервисов</a:t>
            </a:r>
          </a:p>
          <a:p>
            <a:pPr>
              <a:buFont typeface="Wingdings" panose="05000000000000000000" pitchFamily="2" charset="2"/>
              <a:buChar char="Ø"/>
            </a:pPr>
            <a:r>
              <a:rPr lang="ru-RU" altLang="ru-RU" sz="3200" dirty="0">
                <a:latin typeface="Cambria" panose="02040503050406030204" pitchFamily="18" charset="0"/>
                <a:ea typeface="Cambria" panose="02040503050406030204" pitchFamily="18" charset="0"/>
                <a:cs typeface="Arial" panose="020B0604020202020204" pitchFamily="34" charset="0"/>
              </a:rPr>
              <a:t>Порядок разработки </a:t>
            </a:r>
            <a:r>
              <a:rPr lang="en-US" altLang="ru-RU" sz="3200" dirty="0">
                <a:latin typeface="Cambria" panose="02040503050406030204" pitchFamily="18" charset="0"/>
                <a:ea typeface="Cambria" panose="02040503050406030204" pitchFamily="18" charset="0"/>
                <a:cs typeface="Arial" panose="020B0604020202020204" pitchFamily="34" charset="0"/>
              </a:rPr>
              <a:t>Windows-</a:t>
            </a:r>
            <a:r>
              <a:rPr lang="ru-RU" altLang="ru-RU" sz="3200" dirty="0">
                <a:latin typeface="Cambria" panose="02040503050406030204" pitchFamily="18" charset="0"/>
                <a:ea typeface="Cambria" panose="02040503050406030204" pitchFamily="18" charset="0"/>
                <a:cs typeface="Arial" panose="020B0604020202020204" pitchFamily="34" charset="0"/>
              </a:rPr>
              <a:t>сервисов</a:t>
            </a:r>
          </a:p>
          <a:p>
            <a:pPr>
              <a:buFont typeface="Wingdings" panose="05000000000000000000" pitchFamily="2" charset="2"/>
              <a:buChar char="Ø"/>
            </a:pPr>
            <a:r>
              <a:rPr lang="ru-RU" altLang="ru-RU" sz="3200" dirty="0">
                <a:latin typeface="Cambria" panose="02040503050406030204" pitchFamily="18" charset="0"/>
                <a:ea typeface="Cambria" panose="02040503050406030204" pitchFamily="18" charset="0"/>
                <a:cs typeface="Arial" panose="020B0604020202020204" pitchFamily="34" charset="0"/>
              </a:rPr>
              <a:t>Что такое процесс «демон»?</a:t>
            </a:r>
          </a:p>
          <a:p>
            <a:pPr>
              <a:buFont typeface="Wingdings" panose="05000000000000000000" pitchFamily="2" charset="2"/>
              <a:buChar char="Ø"/>
            </a:pPr>
            <a:r>
              <a:rPr lang="ru-RU" altLang="ru-RU" sz="3200" dirty="0">
                <a:latin typeface="Cambria" panose="02040503050406030204" pitchFamily="18" charset="0"/>
                <a:ea typeface="Cambria" panose="02040503050406030204" pitchFamily="18" charset="0"/>
                <a:cs typeface="Arial" panose="020B0604020202020204" pitchFamily="34" charset="0"/>
              </a:rPr>
              <a:t>Особенности «демонов»</a:t>
            </a:r>
          </a:p>
          <a:p>
            <a:pPr>
              <a:buFont typeface="Wingdings" panose="05000000000000000000" pitchFamily="2" charset="2"/>
              <a:buChar char="Ø"/>
            </a:pPr>
            <a:r>
              <a:rPr lang="ru-RU" altLang="ru-RU" sz="3200" dirty="0">
                <a:latin typeface="Cambria" panose="02040503050406030204" pitchFamily="18" charset="0"/>
                <a:ea typeface="Cambria" panose="02040503050406030204" pitchFamily="18" charset="0"/>
                <a:cs typeface="Arial" panose="020B0604020202020204" pitchFamily="34" charset="0"/>
              </a:rPr>
              <a:t>Порядок разработки </a:t>
            </a:r>
            <a:r>
              <a:rPr lang="en-US" altLang="ru-RU" sz="3200" dirty="0">
                <a:latin typeface="Cambria" panose="02040503050406030204" pitchFamily="18" charset="0"/>
                <a:ea typeface="Cambria" panose="02040503050406030204" pitchFamily="18" charset="0"/>
                <a:cs typeface="Arial" panose="020B0604020202020204" pitchFamily="34" charset="0"/>
              </a:rPr>
              <a:t>Linux-</a:t>
            </a:r>
            <a:r>
              <a:rPr lang="ru-RU" altLang="ru-RU" sz="3200" dirty="0">
                <a:latin typeface="Cambria" panose="02040503050406030204" pitchFamily="18" charset="0"/>
                <a:ea typeface="Cambria" panose="02040503050406030204" pitchFamily="18" charset="0"/>
                <a:cs typeface="Arial" panose="020B0604020202020204" pitchFamily="34" charset="0"/>
              </a:rPr>
              <a:t>«демонов»</a:t>
            </a:r>
          </a:p>
          <a:p>
            <a:pPr marL="0" indent="0">
              <a:buNone/>
            </a:pPr>
            <a:endParaRPr lang="ru-RU" altLang="ru-RU" sz="3200" dirty="0">
              <a:latin typeface="Cambria" panose="02040503050406030204" pitchFamily="18" charset="0"/>
              <a:ea typeface="Cambria" panose="02040503050406030204" pitchFamily="18" charset="0"/>
              <a:cs typeface="Arial" panose="020B0604020202020204" pitchFamily="34" charset="0"/>
            </a:endParaRPr>
          </a:p>
          <a:p>
            <a:pPr marL="0" indent="0">
              <a:buNone/>
            </a:pPr>
            <a:endParaRPr lang="ru-RU" altLang="ru-RU" sz="2800" dirty="0">
              <a:latin typeface="Cambria" panose="02040503050406030204" pitchFamily="18" charset="0"/>
              <a:ea typeface="Cambria" panose="02040503050406030204" pitchFamily="18" charset="0"/>
              <a:cs typeface="Arial" panose="020B0604020202020204" pitchFamily="34" charset="0"/>
            </a:endParaRPr>
          </a:p>
          <a:p>
            <a:endParaRPr lang="ru-RU" dirty="0">
              <a:latin typeface="Cambria" panose="02040503050406030204" pitchFamily="18" charset="0"/>
              <a:ea typeface="Cambria" panose="02040503050406030204" pitchFamily="18" charset="0"/>
            </a:endParaRPr>
          </a:p>
          <a:p>
            <a:endParaRPr lang="LID4096" dirty="0">
              <a:latin typeface="Cambria" panose="02040503050406030204" pitchFamily="18" charset="0"/>
              <a:ea typeface="Cambria" panose="02040503050406030204" pitchFamily="18" charset="0"/>
            </a:endParaRPr>
          </a:p>
        </p:txBody>
      </p:sp>
      <p:graphicFrame>
        <p:nvGraphicFramePr>
          <p:cNvPr id="6" name="Таблица 5">
            <a:extLst>
              <a:ext uri="{FF2B5EF4-FFF2-40B4-BE49-F238E27FC236}">
                <a16:creationId xmlns:a16="http://schemas.microsoft.com/office/drawing/2014/main" id="{2C5C0B44-74BD-DFBA-0F4C-70ECA251D84A}"/>
              </a:ext>
            </a:extLst>
          </p:cNvPr>
          <p:cNvGraphicFramePr>
            <a:graphicFrameLocks noGrp="1"/>
          </p:cNvGraphicFramePr>
          <p:nvPr>
            <p:extLst>
              <p:ext uri="{D42A27DB-BD31-4B8C-83A1-F6EECF244321}">
                <p14:modId xmlns:p14="http://schemas.microsoft.com/office/powerpoint/2010/main" val="3701180719"/>
              </p:ext>
            </p:extLst>
          </p:nvPr>
        </p:nvGraphicFramePr>
        <p:xfrm>
          <a:off x="921328" y="365126"/>
          <a:ext cx="10432472" cy="1018309"/>
        </p:xfrm>
        <a:graphic>
          <a:graphicData uri="http://schemas.openxmlformats.org/drawingml/2006/table">
            <a:tbl>
              <a:tblPr/>
              <a:tblGrid>
                <a:gridCol w="10432472">
                  <a:extLst>
                    <a:ext uri="{9D8B030D-6E8A-4147-A177-3AD203B41FA5}">
                      <a16:colId xmlns:a16="http://schemas.microsoft.com/office/drawing/2014/main" val="2263043944"/>
                    </a:ext>
                  </a:extLst>
                </a:gridCol>
              </a:tblGrid>
              <a:tr h="1018309">
                <a:tc>
                  <a:txBody>
                    <a:bodyPr/>
                    <a:lstStyle/>
                    <a:p>
                      <a:r>
                        <a:rPr kumimoji="0" lang="ru-RU" altLang="ru-RU" sz="4400" b="0"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j-cs"/>
                        </a:rPr>
                        <a:t>План лекции</a:t>
                      </a:r>
                      <a:endParaRPr lang="LID4096" dirty="0"/>
                    </a:p>
                  </a:txBody>
                  <a:tcPr marL="0" marR="0" marT="0" marB="0" anchor="ctr">
                    <a:lnL w="12700" cmpd="sng">
                      <a:noFill/>
                      <a:prstDash val="solid"/>
                    </a:lnL>
                    <a:lnR w="12700" cmpd="sng">
                      <a:noFill/>
                      <a:prstDash val="solid"/>
                    </a:lnR>
                    <a:lnT w="12700" cmpd="sng">
                      <a:noFill/>
                      <a:prstDash val="soli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50384404"/>
                  </a:ext>
                </a:extLst>
              </a:tr>
            </a:tbl>
          </a:graphicData>
        </a:graphic>
      </p:graphicFrame>
    </p:spTree>
    <p:extLst>
      <p:ext uri="{BB962C8B-B14F-4D97-AF65-F5344CB8AC3E}">
        <p14:creationId xmlns:p14="http://schemas.microsoft.com/office/powerpoint/2010/main" val="35931000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DFB2C3-4A00-7568-7D2A-B54F6DCA46A1}"/>
            </a:ext>
          </a:extLst>
        </p:cNvPr>
        <p:cNvGrpSpPr/>
        <p:nvPr/>
      </p:nvGrpSpPr>
      <p:grpSpPr>
        <a:xfrm>
          <a:off x="0" y="0"/>
          <a:ext cx="0" cy="0"/>
          <a:chOff x="0" y="0"/>
          <a:chExt cx="0" cy="0"/>
        </a:xfrm>
      </p:grpSpPr>
      <p:graphicFrame>
        <p:nvGraphicFramePr>
          <p:cNvPr id="6" name="Таблица 5">
            <a:extLst>
              <a:ext uri="{FF2B5EF4-FFF2-40B4-BE49-F238E27FC236}">
                <a16:creationId xmlns:a16="http://schemas.microsoft.com/office/drawing/2014/main" id="{DD77FC16-4ADF-C730-4AC6-AB4809FAFDB2}"/>
              </a:ext>
            </a:extLst>
          </p:cNvPr>
          <p:cNvGraphicFramePr>
            <a:graphicFrameLocks noGrp="1"/>
          </p:cNvGraphicFramePr>
          <p:nvPr/>
        </p:nvGraphicFramePr>
        <p:xfrm>
          <a:off x="990600" y="365126"/>
          <a:ext cx="10210800" cy="1018309"/>
        </p:xfrm>
        <a:graphic>
          <a:graphicData uri="http://schemas.openxmlformats.org/drawingml/2006/table">
            <a:tbl>
              <a:tblPr/>
              <a:tblGrid>
                <a:gridCol w="10210800">
                  <a:extLst>
                    <a:ext uri="{9D8B030D-6E8A-4147-A177-3AD203B41FA5}">
                      <a16:colId xmlns:a16="http://schemas.microsoft.com/office/drawing/2014/main" val="2263043944"/>
                    </a:ext>
                  </a:extLst>
                </a:gridCol>
              </a:tblGrid>
              <a:tr h="1018309">
                <a:tc>
                  <a:txBody>
                    <a:bodyPr/>
                    <a:lstStyle/>
                    <a:p>
                      <a:r>
                        <a:rPr lang="en-US" sz="4200" dirty="0">
                          <a:latin typeface="Cambria" panose="02040503050406030204" pitchFamily="18" charset="0"/>
                          <a:ea typeface="Cambria" panose="02040503050406030204" pitchFamily="18" charset="0"/>
                          <a:cs typeface="Arial" panose="020B0604020202020204" pitchFamily="34" charset="0"/>
                        </a:rPr>
                        <a:t>Windows-</a:t>
                      </a:r>
                      <a:r>
                        <a:rPr lang="ru-RU" sz="4200" dirty="0">
                          <a:latin typeface="Cambria" panose="02040503050406030204" pitchFamily="18" charset="0"/>
                          <a:ea typeface="Cambria" panose="02040503050406030204" pitchFamily="18" charset="0"/>
                          <a:cs typeface="Arial" panose="020B0604020202020204" pitchFamily="34" charset="0"/>
                        </a:rPr>
                        <a:t>сервисы</a:t>
                      </a:r>
                    </a:p>
                  </a:txBody>
                  <a:tcPr marL="0" marR="0" marT="0" marB="0" anchor="ctr">
                    <a:lnL w="12700" cmpd="sng">
                      <a:noFill/>
                      <a:prstDash val="solid"/>
                    </a:lnL>
                    <a:lnR w="12700" cmpd="sng">
                      <a:noFill/>
                      <a:prstDash val="solid"/>
                    </a:lnR>
                    <a:lnT w="12700" cmpd="sng">
                      <a:noFill/>
                      <a:prstDash val="soli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50384404"/>
                  </a:ext>
                </a:extLst>
              </a:tr>
            </a:tbl>
          </a:graphicData>
        </a:graphic>
      </p:graphicFrame>
      <p:sp>
        <p:nvSpPr>
          <p:cNvPr id="2" name="Rectangle 2">
            <a:extLst>
              <a:ext uri="{FF2B5EF4-FFF2-40B4-BE49-F238E27FC236}">
                <a16:creationId xmlns:a16="http://schemas.microsoft.com/office/drawing/2014/main" id="{6C6F8A5A-F2DE-30FB-3920-4F116486CAFE}"/>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LID4096"/>
          </a:p>
        </p:txBody>
      </p:sp>
      <p:sp>
        <p:nvSpPr>
          <p:cNvPr id="7" name="Объект 6">
            <a:extLst>
              <a:ext uri="{FF2B5EF4-FFF2-40B4-BE49-F238E27FC236}">
                <a16:creationId xmlns:a16="http://schemas.microsoft.com/office/drawing/2014/main" id="{389FF4F3-573A-E56B-D456-6E4EB3FEF3B5}"/>
              </a:ext>
            </a:extLst>
          </p:cNvPr>
          <p:cNvSpPr>
            <a:spLocks noGrp="1"/>
          </p:cNvSpPr>
          <p:nvPr>
            <p:ph idx="1"/>
          </p:nvPr>
        </p:nvSpPr>
        <p:spPr>
          <a:xfrm>
            <a:off x="838200" y="1622724"/>
            <a:ext cx="10363200" cy="5123132"/>
          </a:xfrm>
        </p:spPr>
        <p:txBody>
          <a:bodyPr>
            <a:normAutofit/>
          </a:bodyPr>
          <a:lstStyle/>
          <a:p>
            <a:pPr marL="0" indent="0">
              <a:buNone/>
            </a:pPr>
            <a:r>
              <a:rPr lang="ru-RU" i="0" dirty="0">
                <a:effectLst/>
                <a:latin typeface="Cambria" panose="02040503050406030204" pitchFamily="18" charset="0"/>
                <a:ea typeface="Cambria" panose="02040503050406030204" pitchFamily="18" charset="0"/>
              </a:rPr>
              <a:t>Для подключения обработчика запросов к сервису используется функция </a:t>
            </a:r>
            <a:r>
              <a:rPr lang="ru-RU" b="1" i="0" dirty="0" err="1">
                <a:effectLst/>
                <a:latin typeface="Cambria" panose="02040503050406030204" pitchFamily="18" charset="0"/>
                <a:ea typeface="Cambria" panose="02040503050406030204" pitchFamily="18" charset="0"/>
                <a:hlinkClick r:id="rId2"/>
              </a:rPr>
              <a:t>RegisterServiceCtrlHandler</a:t>
            </a:r>
            <a:endParaRPr lang="en-US" i="0" dirty="0">
              <a:effectLst/>
              <a:latin typeface="Cambria" panose="02040503050406030204" pitchFamily="18" charset="0"/>
              <a:ea typeface="Cambria" panose="02040503050406030204" pitchFamily="18" charset="0"/>
            </a:endParaRPr>
          </a:p>
        </p:txBody>
      </p:sp>
      <p:pic>
        <p:nvPicPr>
          <p:cNvPr id="4" name="Picture 3">
            <a:extLst>
              <a:ext uri="{FF2B5EF4-FFF2-40B4-BE49-F238E27FC236}">
                <a16:creationId xmlns:a16="http://schemas.microsoft.com/office/drawing/2014/main" id="{484991E0-8457-DF49-E312-084E46FE328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524119" y="2639392"/>
            <a:ext cx="7143762" cy="385348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970043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DFB2C3-4A00-7568-7D2A-B54F6DCA46A1}"/>
            </a:ext>
          </a:extLst>
        </p:cNvPr>
        <p:cNvGrpSpPr/>
        <p:nvPr/>
      </p:nvGrpSpPr>
      <p:grpSpPr>
        <a:xfrm>
          <a:off x="0" y="0"/>
          <a:ext cx="0" cy="0"/>
          <a:chOff x="0" y="0"/>
          <a:chExt cx="0" cy="0"/>
        </a:xfrm>
      </p:grpSpPr>
      <p:graphicFrame>
        <p:nvGraphicFramePr>
          <p:cNvPr id="6" name="Таблица 5">
            <a:extLst>
              <a:ext uri="{FF2B5EF4-FFF2-40B4-BE49-F238E27FC236}">
                <a16:creationId xmlns:a16="http://schemas.microsoft.com/office/drawing/2014/main" id="{DD77FC16-4ADF-C730-4AC6-AB4809FAFDB2}"/>
              </a:ext>
            </a:extLst>
          </p:cNvPr>
          <p:cNvGraphicFramePr>
            <a:graphicFrameLocks noGrp="1"/>
          </p:cNvGraphicFramePr>
          <p:nvPr/>
        </p:nvGraphicFramePr>
        <p:xfrm>
          <a:off x="990600" y="365126"/>
          <a:ext cx="10210800" cy="1018309"/>
        </p:xfrm>
        <a:graphic>
          <a:graphicData uri="http://schemas.openxmlformats.org/drawingml/2006/table">
            <a:tbl>
              <a:tblPr/>
              <a:tblGrid>
                <a:gridCol w="10210800">
                  <a:extLst>
                    <a:ext uri="{9D8B030D-6E8A-4147-A177-3AD203B41FA5}">
                      <a16:colId xmlns:a16="http://schemas.microsoft.com/office/drawing/2014/main" val="2263043944"/>
                    </a:ext>
                  </a:extLst>
                </a:gridCol>
              </a:tblGrid>
              <a:tr h="1018309">
                <a:tc>
                  <a:txBody>
                    <a:bodyPr/>
                    <a:lstStyle/>
                    <a:p>
                      <a:r>
                        <a:rPr lang="en-US" sz="4200" dirty="0">
                          <a:latin typeface="Cambria" panose="02040503050406030204" pitchFamily="18" charset="0"/>
                          <a:ea typeface="Cambria" panose="02040503050406030204" pitchFamily="18" charset="0"/>
                          <a:cs typeface="Arial" panose="020B0604020202020204" pitchFamily="34" charset="0"/>
                        </a:rPr>
                        <a:t>Windows-</a:t>
                      </a:r>
                      <a:r>
                        <a:rPr lang="ru-RU" sz="4200" dirty="0">
                          <a:latin typeface="Cambria" panose="02040503050406030204" pitchFamily="18" charset="0"/>
                          <a:ea typeface="Cambria" panose="02040503050406030204" pitchFamily="18" charset="0"/>
                          <a:cs typeface="Arial" panose="020B0604020202020204" pitchFamily="34" charset="0"/>
                        </a:rPr>
                        <a:t>сервисы</a:t>
                      </a:r>
                    </a:p>
                  </a:txBody>
                  <a:tcPr marL="0" marR="0" marT="0" marB="0" anchor="ctr">
                    <a:lnL w="12700" cmpd="sng">
                      <a:noFill/>
                      <a:prstDash val="solid"/>
                    </a:lnL>
                    <a:lnR w="12700" cmpd="sng">
                      <a:noFill/>
                      <a:prstDash val="solid"/>
                    </a:lnR>
                    <a:lnT w="12700" cmpd="sng">
                      <a:noFill/>
                      <a:prstDash val="soli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50384404"/>
                  </a:ext>
                </a:extLst>
              </a:tr>
            </a:tbl>
          </a:graphicData>
        </a:graphic>
      </p:graphicFrame>
      <p:sp>
        <p:nvSpPr>
          <p:cNvPr id="2" name="Rectangle 2">
            <a:extLst>
              <a:ext uri="{FF2B5EF4-FFF2-40B4-BE49-F238E27FC236}">
                <a16:creationId xmlns:a16="http://schemas.microsoft.com/office/drawing/2014/main" id="{6C6F8A5A-F2DE-30FB-3920-4F116486CAFE}"/>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LID4096"/>
          </a:p>
        </p:txBody>
      </p:sp>
      <p:sp>
        <p:nvSpPr>
          <p:cNvPr id="7" name="Объект 6">
            <a:extLst>
              <a:ext uri="{FF2B5EF4-FFF2-40B4-BE49-F238E27FC236}">
                <a16:creationId xmlns:a16="http://schemas.microsoft.com/office/drawing/2014/main" id="{389FF4F3-573A-E56B-D456-6E4EB3FEF3B5}"/>
              </a:ext>
            </a:extLst>
          </p:cNvPr>
          <p:cNvSpPr>
            <a:spLocks noGrp="1"/>
          </p:cNvSpPr>
          <p:nvPr>
            <p:ph idx="1"/>
          </p:nvPr>
        </p:nvSpPr>
        <p:spPr>
          <a:xfrm>
            <a:off x="838200" y="1622724"/>
            <a:ext cx="10363200" cy="5123132"/>
          </a:xfrm>
        </p:spPr>
        <p:txBody>
          <a:bodyPr>
            <a:normAutofit/>
          </a:bodyPr>
          <a:lstStyle/>
          <a:p>
            <a:pPr marL="0" indent="0">
              <a:buNone/>
            </a:pPr>
            <a:r>
              <a:rPr lang="ru-RU" i="0" dirty="0">
                <a:effectLst/>
                <a:latin typeface="Cambria" panose="02040503050406030204" pitchFamily="18" charset="0"/>
                <a:ea typeface="Cambria" panose="02040503050406030204" pitchFamily="18" charset="0"/>
              </a:rPr>
              <a:t>Функция, определяющая точку входа сервиса, должна иметь следующий прототип:</a:t>
            </a:r>
          </a:p>
          <a:p>
            <a:pPr marL="0" indent="0">
              <a:buNone/>
            </a:pPr>
            <a:endParaRPr lang="ru-RU" dirty="0">
              <a:latin typeface="Cambria" panose="02040503050406030204" pitchFamily="18" charset="0"/>
              <a:ea typeface="Cambria" panose="02040503050406030204" pitchFamily="18" charset="0"/>
            </a:endParaRPr>
          </a:p>
          <a:p>
            <a:pPr marL="0" indent="0">
              <a:buNone/>
            </a:pPr>
            <a:endParaRPr lang="ru-RU" i="0" dirty="0">
              <a:effectLst/>
              <a:latin typeface="Cambria" panose="02040503050406030204" pitchFamily="18" charset="0"/>
              <a:ea typeface="Cambria" panose="02040503050406030204" pitchFamily="18" charset="0"/>
            </a:endParaRPr>
          </a:p>
          <a:p>
            <a:pPr marL="0" indent="0">
              <a:buNone/>
            </a:pPr>
            <a:r>
              <a:rPr lang="ru-RU" i="0" dirty="0">
                <a:effectLst/>
                <a:latin typeface="Cambria" panose="02040503050406030204" pitchFamily="18" charset="0"/>
                <a:ea typeface="Cambria" panose="02040503050406030204" pitchFamily="18" charset="0"/>
              </a:rPr>
              <a:t>Если определяется только один сервис, то эта функция обычно называется </a:t>
            </a:r>
            <a:r>
              <a:rPr lang="ru-RU" b="1" i="0" dirty="0" err="1">
                <a:effectLst/>
                <a:latin typeface="Cambria" panose="02040503050406030204" pitchFamily="18" charset="0"/>
                <a:ea typeface="Cambria" panose="02040503050406030204" pitchFamily="18" charset="0"/>
                <a:hlinkClick r:id="rId2">
                  <a:extLst>
                    <a:ext uri="{A12FA001-AC4F-418D-AE19-62706E023703}">
                      <ahyp:hlinkClr xmlns:ahyp="http://schemas.microsoft.com/office/drawing/2018/hyperlinkcolor" val="tx"/>
                    </a:ext>
                  </a:extLst>
                </a:hlinkClick>
              </a:rPr>
              <a:t>ServiceMain</a:t>
            </a:r>
            <a:r>
              <a:rPr lang="ru-RU" i="0" dirty="0">
                <a:effectLst/>
                <a:latin typeface="Cambria" panose="02040503050406030204" pitchFamily="18" charset="0"/>
                <a:ea typeface="Cambria" panose="02040503050406030204" pitchFamily="18" charset="0"/>
              </a:rPr>
              <a:t>, хотя возможны и другие, более подходящие по смыслу имена точек входа сервисов</a:t>
            </a:r>
          </a:p>
          <a:p>
            <a:pPr marL="0" indent="0">
              <a:buNone/>
            </a:pPr>
            <a:r>
              <a:rPr lang="ru-RU" i="0" dirty="0">
                <a:effectLst/>
                <a:latin typeface="Cambria" panose="02040503050406030204" pitchFamily="18" charset="0"/>
                <a:ea typeface="Cambria" panose="02040503050406030204" pitchFamily="18" charset="0"/>
              </a:rPr>
              <a:t>Если же в приложении определяется несколько сервисов, то естественно каждый из них должен иметь свое имя. Эта функция содержит два параметра, которые аналогичны параметрам функции </a:t>
            </a:r>
            <a:r>
              <a:rPr lang="ru-RU" b="1" i="0" dirty="0" err="1">
                <a:effectLst/>
                <a:latin typeface="Cambria" panose="02040503050406030204" pitchFamily="18" charset="0"/>
                <a:ea typeface="Cambria" panose="02040503050406030204" pitchFamily="18" charset="0"/>
              </a:rPr>
              <a:t>main</a:t>
            </a:r>
            <a:r>
              <a:rPr lang="ru-RU" i="0" dirty="0">
                <a:effectLst/>
                <a:latin typeface="Cambria" panose="02040503050406030204" pitchFamily="18" charset="0"/>
                <a:ea typeface="Cambria" panose="02040503050406030204" pitchFamily="18" charset="0"/>
              </a:rPr>
              <a:t> консольного приложения</a:t>
            </a:r>
          </a:p>
        </p:txBody>
      </p:sp>
      <p:pic>
        <p:nvPicPr>
          <p:cNvPr id="5" name="Picture 4">
            <a:extLst>
              <a:ext uri="{FF2B5EF4-FFF2-40B4-BE49-F238E27FC236}">
                <a16:creationId xmlns:a16="http://schemas.microsoft.com/office/drawing/2014/main" id="{269EC96D-D9F8-A982-1486-BB7578550220}"/>
              </a:ext>
            </a:extLst>
          </p:cNvPr>
          <p:cNvPicPr>
            <a:picLocks noChangeAspect="1"/>
          </p:cNvPicPr>
          <p:nvPr/>
        </p:nvPicPr>
        <p:blipFill>
          <a:blip r:embed="rId3"/>
          <a:stretch>
            <a:fillRect/>
          </a:stretch>
        </p:blipFill>
        <p:spPr>
          <a:xfrm>
            <a:off x="2147887" y="2713758"/>
            <a:ext cx="7896225" cy="44767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7527494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DFB2C3-4A00-7568-7D2A-B54F6DCA46A1}"/>
            </a:ext>
          </a:extLst>
        </p:cNvPr>
        <p:cNvGrpSpPr/>
        <p:nvPr/>
      </p:nvGrpSpPr>
      <p:grpSpPr>
        <a:xfrm>
          <a:off x="0" y="0"/>
          <a:ext cx="0" cy="0"/>
          <a:chOff x="0" y="0"/>
          <a:chExt cx="0" cy="0"/>
        </a:xfrm>
      </p:grpSpPr>
      <p:graphicFrame>
        <p:nvGraphicFramePr>
          <p:cNvPr id="6" name="Таблица 5">
            <a:extLst>
              <a:ext uri="{FF2B5EF4-FFF2-40B4-BE49-F238E27FC236}">
                <a16:creationId xmlns:a16="http://schemas.microsoft.com/office/drawing/2014/main" id="{DD77FC16-4ADF-C730-4AC6-AB4809FAFDB2}"/>
              </a:ext>
            </a:extLst>
          </p:cNvPr>
          <p:cNvGraphicFramePr>
            <a:graphicFrameLocks noGrp="1"/>
          </p:cNvGraphicFramePr>
          <p:nvPr/>
        </p:nvGraphicFramePr>
        <p:xfrm>
          <a:off x="990600" y="365126"/>
          <a:ext cx="10210800" cy="1018309"/>
        </p:xfrm>
        <a:graphic>
          <a:graphicData uri="http://schemas.openxmlformats.org/drawingml/2006/table">
            <a:tbl>
              <a:tblPr/>
              <a:tblGrid>
                <a:gridCol w="10210800">
                  <a:extLst>
                    <a:ext uri="{9D8B030D-6E8A-4147-A177-3AD203B41FA5}">
                      <a16:colId xmlns:a16="http://schemas.microsoft.com/office/drawing/2014/main" val="2263043944"/>
                    </a:ext>
                  </a:extLst>
                </a:gridCol>
              </a:tblGrid>
              <a:tr h="1018309">
                <a:tc>
                  <a:txBody>
                    <a:bodyPr/>
                    <a:lstStyle/>
                    <a:p>
                      <a:r>
                        <a:rPr lang="en-US" sz="4200" dirty="0">
                          <a:latin typeface="Cambria" panose="02040503050406030204" pitchFamily="18" charset="0"/>
                          <a:ea typeface="Cambria" panose="02040503050406030204" pitchFamily="18" charset="0"/>
                          <a:cs typeface="Arial" panose="020B0604020202020204" pitchFamily="34" charset="0"/>
                        </a:rPr>
                        <a:t>Windows-</a:t>
                      </a:r>
                      <a:r>
                        <a:rPr lang="ru-RU" sz="4200" dirty="0">
                          <a:latin typeface="Cambria" panose="02040503050406030204" pitchFamily="18" charset="0"/>
                          <a:ea typeface="Cambria" panose="02040503050406030204" pitchFamily="18" charset="0"/>
                          <a:cs typeface="Arial" panose="020B0604020202020204" pitchFamily="34" charset="0"/>
                        </a:rPr>
                        <a:t>сервисы</a:t>
                      </a:r>
                    </a:p>
                  </a:txBody>
                  <a:tcPr marL="0" marR="0" marT="0" marB="0" anchor="ctr">
                    <a:lnL w="12700" cmpd="sng">
                      <a:noFill/>
                      <a:prstDash val="solid"/>
                    </a:lnL>
                    <a:lnR w="12700" cmpd="sng">
                      <a:noFill/>
                      <a:prstDash val="solid"/>
                    </a:lnR>
                    <a:lnT w="12700" cmpd="sng">
                      <a:noFill/>
                      <a:prstDash val="soli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50384404"/>
                  </a:ext>
                </a:extLst>
              </a:tr>
            </a:tbl>
          </a:graphicData>
        </a:graphic>
      </p:graphicFrame>
      <p:sp>
        <p:nvSpPr>
          <p:cNvPr id="2" name="Rectangle 2">
            <a:extLst>
              <a:ext uri="{FF2B5EF4-FFF2-40B4-BE49-F238E27FC236}">
                <a16:creationId xmlns:a16="http://schemas.microsoft.com/office/drawing/2014/main" id="{6C6F8A5A-F2DE-30FB-3920-4F116486CAFE}"/>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LID4096"/>
          </a:p>
        </p:txBody>
      </p:sp>
      <p:sp>
        <p:nvSpPr>
          <p:cNvPr id="7" name="Объект 6">
            <a:extLst>
              <a:ext uri="{FF2B5EF4-FFF2-40B4-BE49-F238E27FC236}">
                <a16:creationId xmlns:a16="http://schemas.microsoft.com/office/drawing/2014/main" id="{389FF4F3-573A-E56B-D456-6E4EB3FEF3B5}"/>
              </a:ext>
            </a:extLst>
          </p:cNvPr>
          <p:cNvSpPr>
            <a:spLocks noGrp="1"/>
          </p:cNvSpPr>
          <p:nvPr>
            <p:ph idx="1"/>
          </p:nvPr>
        </p:nvSpPr>
        <p:spPr>
          <a:xfrm>
            <a:off x="838200" y="1622724"/>
            <a:ext cx="10363200" cy="5123132"/>
          </a:xfrm>
        </p:spPr>
        <p:txBody>
          <a:bodyPr>
            <a:normAutofit lnSpcReduction="10000"/>
          </a:bodyPr>
          <a:lstStyle/>
          <a:p>
            <a:pPr marL="0" indent="0">
              <a:buNone/>
            </a:pPr>
            <a:r>
              <a:rPr lang="ru-RU" i="0" dirty="0">
                <a:effectLst/>
                <a:latin typeface="Cambria" panose="02040503050406030204" pitchFamily="18" charset="0"/>
                <a:ea typeface="Cambria" panose="02040503050406030204" pitchFamily="18" charset="0"/>
              </a:rPr>
              <a:t>Как уже было сказано, главной задачей функции </a:t>
            </a:r>
            <a:r>
              <a:rPr lang="ru-RU" b="1" i="0" dirty="0" err="1">
                <a:effectLst/>
                <a:latin typeface="Cambria" panose="02040503050406030204" pitchFamily="18" charset="0"/>
                <a:ea typeface="Cambria" panose="02040503050406030204" pitchFamily="18" charset="0"/>
              </a:rPr>
              <a:t>main</a:t>
            </a:r>
            <a:r>
              <a:rPr lang="ru-RU" i="0" dirty="0">
                <a:effectLst/>
                <a:latin typeface="Cambria" panose="02040503050406030204" pitchFamily="18" charset="0"/>
                <a:ea typeface="Cambria" panose="02040503050406030204" pitchFamily="18" charset="0"/>
              </a:rPr>
              <a:t> является запуск диспетчера сервиса для каждого из сервисов. Для запуска диспетчера используется функция </a:t>
            </a:r>
            <a:r>
              <a:rPr lang="ru-RU" b="1" i="0" dirty="0">
                <a:effectLst/>
                <a:latin typeface="Cambria" panose="02040503050406030204" pitchFamily="18" charset="0"/>
                <a:ea typeface="Cambria" panose="02040503050406030204" pitchFamily="18" charset="0"/>
                <a:hlinkClick r:id="rId2">
                  <a:extLst>
                    <a:ext uri="{A12FA001-AC4F-418D-AE19-62706E023703}">
                      <ahyp:hlinkClr xmlns:ahyp="http://schemas.microsoft.com/office/drawing/2018/hyperlinkcolor" val="tx"/>
                    </a:ext>
                  </a:extLst>
                </a:hlinkClick>
              </a:rPr>
              <a:t>StartServiceCtrlDispatcher</a:t>
            </a:r>
            <a:r>
              <a:rPr lang="ru-RU" i="0" dirty="0">
                <a:effectLst/>
                <a:latin typeface="Cambria" panose="02040503050406030204" pitchFamily="18" charset="0"/>
                <a:ea typeface="Cambria" panose="02040503050406030204" pitchFamily="18" charset="0"/>
              </a:rPr>
              <a:t>, которая должна быть вызвана в течение </a:t>
            </a:r>
            <a:r>
              <a:rPr lang="ru-RU" b="1" i="0" dirty="0">
                <a:effectLst/>
                <a:latin typeface="Cambria" panose="02040503050406030204" pitchFamily="18" charset="0"/>
                <a:ea typeface="Cambria" panose="02040503050406030204" pitchFamily="18" charset="0"/>
              </a:rPr>
              <a:t>30 секунд </a:t>
            </a:r>
            <a:r>
              <a:rPr lang="ru-RU" i="0" dirty="0">
                <a:effectLst/>
                <a:latin typeface="Cambria" panose="02040503050406030204" pitchFamily="18" charset="0"/>
                <a:ea typeface="Cambria" panose="02040503050406030204" pitchFamily="18" charset="0"/>
              </a:rPr>
              <a:t>с момента запуска программы </a:t>
            </a:r>
            <a:r>
              <a:rPr lang="ru-RU" b="1" i="0" dirty="0" err="1">
                <a:effectLst/>
                <a:latin typeface="Cambria" panose="02040503050406030204" pitchFamily="18" charset="0"/>
                <a:ea typeface="Cambria" panose="02040503050406030204" pitchFamily="18" charset="0"/>
              </a:rPr>
              <a:t>main</a:t>
            </a:r>
            <a:endParaRPr lang="ru-RU" b="1" i="0" dirty="0">
              <a:effectLst/>
              <a:latin typeface="Cambria" panose="02040503050406030204" pitchFamily="18" charset="0"/>
              <a:ea typeface="Cambria" panose="02040503050406030204" pitchFamily="18" charset="0"/>
            </a:endParaRPr>
          </a:p>
          <a:p>
            <a:pPr marL="0" indent="0">
              <a:buNone/>
            </a:pPr>
            <a:r>
              <a:rPr lang="ru-RU" i="0" dirty="0">
                <a:effectLst/>
                <a:latin typeface="Cambria" panose="02040503050406030204" pitchFamily="18" charset="0"/>
                <a:ea typeface="Cambria" panose="02040503050406030204" pitchFamily="18" charset="0"/>
              </a:rPr>
              <a:t>Если в течение этого промежутка времени функция </a:t>
            </a:r>
            <a:r>
              <a:rPr lang="ru-RU" b="1" i="0" dirty="0">
                <a:effectLst/>
                <a:latin typeface="Cambria" panose="02040503050406030204" pitchFamily="18" charset="0"/>
                <a:ea typeface="Cambria" panose="02040503050406030204" pitchFamily="18" charset="0"/>
                <a:hlinkClick r:id="rId2">
                  <a:extLst>
                    <a:ext uri="{A12FA001-AC4F-418D-AE19-62706E023703}">
                      <ahyp:hlinkClr xmlns:ahyp="http://schemas.microsoft.com/office/drawing/2018/hyperlinkcolor" val="tx"/>
                    </a:ext>
                  </a:extLst>
                </a:hlinkClick>
              </a:rPr>
              <a:t>StartServiceCtrlDispatcher</a:t>
            </a:r>
            <a:r>
              <a:rPr lang="ru-RU" i="0" dirty="0">
                <a:effectLst/>
                <a:latin typeface="Cambria" panose="02040503050406030204" pitchFamily="18" charset="0"/>
                <a:ea typeface="Cambria" panose="02040503050406030204" pitchFamily="18" charset="0"/>
              </a:rPr>
              <a:t> вызвана не будет, то последующий вызов этой функции закончится </a:t>
            </a:r>
            <a:r>
              <a:rPr lang="ru-RU" b="1" i="0" dirty="0">
                <a:effectLst/>
                <a:latin typeface="Cambria" panose="02040503050406030204" pitchFamily="18" charset="0"/>
                <a:ea typeface="Cambria" panose="02040503050406030204" pitchFamily="18" charset="0"/>
              </a:rPr>
              <a:t>неудачей</a:t>
            </a:r>
          </a:p>
          <a:p>
            <a:pPr marL="0" indent="0">
              <a:buNone/>
            </a:pPr>
            <a:r>
              <a:rPr lang="ru-RU" i="0" dirty="0">
                <a:effectLst/>
                <a:latin typeface="Cambria" panose="02040503050406030204" pitchFamily="18" charset="0"/>
                <a:ea typeface="Cambria" panose="02040503050406030204" pitchFamily="18" charset="0"/>
              </a:rPr>
              <a:t>Поэтому всю необходимую инициализацию сервиса нужно делать в самом сервисе, т. е. в теле функции </a:t>
            </a:r>
            <a:r>
              <a:rPr lang="ru-RU" b="1" i="0" dirty="0" err="1">
                <a:effectLst/>
                <a:latin typeface="Cambria" panose="02040503050406030204" pitchFamily="18" charset="0"/>
                <a:ea typeface="Cambria" panose="02040503050406030204" pitchFamily="18" charset="0"/>
                <a:hlinkClick r:id="rId3">
                  <a:extLst>
                    <a:ext uri="{A12FA001-AC4F-418D-AE19-62706E023703}">
                      <ahyp:hlinkClr xmlns:ahyp="http://schemas.microsoft.com/office/drawing/2018/hyperlinkcolor" val="tx"/>
                    </a:ext>
                  </a:extLst>
                </a:hlinkClick>
              </a:rPr>
              <a:t>ServiceMain</a:t>
            </a:r>
            <a:r>
              <a:rPr lang="ru-RU" i="0" dirty="0">
                <a:effectLst/>
                <a:latin typeface="Cambria" panose="02040503050406030204" pitchFamily="18" charset="0"/>
                <a:ea typeface="Cambria" panose="02040503050406030204" pitchFamily="18" charset="0"/>
              </a:rPr>
              <a:t>. Если же необходимо выполнить инициализацию глобальных переменных, то для этой цели лучше запустить из функции </a:t>
            </a:r>
            <a:r>
              <a:rPr lang="ru-RU" b="1" i="0" dirty="0" err="1">
                <a:effectLst/>
                <a:latin typeface="Cambria" panose="02040503050406030204" pitchFamily="18" charset="0"/>
                <a:ea typeface="Cambria" panose="02040503050406030204" pitchFamily="18" charset="0"/>
              </a:rPr>
              <a:t>main</a:t>
            </a:r>
            <a:r>
              <a:rPr lang="ru-RU" i="0" dirty="0">
                <a:effectLst/>
                <a:latin typeface="Cambria" panose="02040503050406030204" pitchFamily="18" charset="0"/>
                <a:ea typeface="Cambria" panose="02040503050406030204" pitchFamily="18" charset="0"/>
              </a:rPr>
              <a:t> отдельный поток</a:t>
            </a:r>
          </a:p>
        </p:txBody>
      </p:sp>
    </p:spTree>
    <p:extLst>
      <p:ext uri="{BB962C8B-B14F-4D97-AF65-F5344CB8AC3E}">
        <p14:creationId xmlns:p14="http://schemas.microsoft.com/office/powerpoint/2010/main" val="1475593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DFB2C3-4A00-7568-7D2A-B54F6DCA46A1}"/>
            </a:ext>
          </a:extLst>
        </p:cNvPr>
        <p:cNvGrpSpPr/>
        <p:nvPr/>
      </p:nvGrpSpPr>
      <p:grpSpPr>
        <a:xfrm>
          <a:off x="0" y="0"/>
          <a:ext cx="0" cy="0"/>
          <a:chOff x="0" y="0"/>
          <a:chExt cx="0" cy="0"/>
        </a:xfrm>
      </p:grpSpPr>
      <p:graphicFrame>
        <p:nvGraphicFramePr>
          <p:cNvPr id="6" name="Таблица 5">
            <a:extLst>
              <a:ext uri="{FF2B5EF4-FFF2-40B4-BE49-F238E27FC236}">
                <a16:creationId xmlns:a16="http://schemas.microsoft.com/office/drawing/2014/main" id="{DD77FC16-4ADF-C730-4AC6-AB4809FAFDB2}"/>
              </a:ext>
            </a:extLst>
          </p:cNvPr>
          <p:cNvGraphicFramePr>
            <a:graphicFrameLocks noGrp="1"/>
          </p:cNvGraphicFramePr>
          <p:nvPr/>
        </p:nvGraphicFramePr>
        <p:xfrm>
          <a:off x="990600" y="365126"/>
          <a:ext cx="10210800" cy="1018309"/>
        </p:xfrm>
        <a:graphic>
          <a:graphicData uri="http://schemas.openxmlformats.org/drawingml/2006/table">
            <a:tbl>
              <a:tblPr/>
              <a:tblGrid>
                <a:gridCol w="10210800">
                  <a:extLst>
                    <a:ext uri="{9D8B030D-6E8A-4147-A177-3AD203B41FA5}">
                      <a16:colId xmlns:a16="http://schemas.microsoft.com/office/drawing/2014/main" val="2263043944"/>
                    </a:ext>
                  </a:extLst>
                </a:gridCol>
              </a:tblGrid>
              <a:tr h="1018309">
                <a:tc>
                  <a:txBody>
                    <a:bodyPr/>
                    <a:lstStyle/>
                    <a:p>
                      <a:r>
                        <a:rPr lang="en-US" sz="4200" dirty="0">
                          <a:latin typeface="Cambria" panose="02040503050406030204" pitchFamily="18" charset="0"/>
                          <a:ea typeface="Cambria" panose="02040503050406030204" pitchFamily="18" charset="0"/>
                          <a:cs typeface="Arial" panose="020B0604020202020204" pitchFamily="34" charset="0"/>
                        </a:rPr>
                        <a:t>Windows-</a:t>
                      </a:r>
                      <a:r>
                        <a:rPr lang="ru-RU" sz="4200" dirty="0">
                          <a:latin typeface="Cambria" panose="02040503050406030204" pitchFamily="18" charset="0"/>
                          <a:ea typeface="Cambria" panose="02040503050406030204" pitchFamily="18" charset="0"/>
                          <a:cs typeface="Arial" panose="020B0604020202020204" pitchFamily="34" charset="0"/>
                        </a:rPr>
                        <a:t>сервисы</a:t>
                      </a:r>
                    </a:p>
                  </a:txBody>
                  <a:tcPr marL="0" marR="0" marT="0" marB="0" anchor="ctr">
                    <a:lnL w="12700" cmpd="sng">
                      <a:noFill/>
                      <a:prstDash val="solid"/>
                    </a:lnL>
                    <a:lnR w="12700" cmpd="sng">
                      <a:noFill/>
                      <a:prstDash val="solid"/>
                    </a:lnR>
                    <a:lnT w="12700" cmpd="sng">
                      <a:noFill/>
                      <a:prstDash val="soli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50384404"/>
                  </a:ext>
                </a:extLst>
              </a:tr>
            </a:tbl>
          </a:graphicData>
        </a:graphic>
      </p:graphicFrame>
      <p:sp>
        <p:nvSpPr>
          <p:cNvPr id="2" name="Rectangle 2">
            <a:extLst>
              <a:ext uri="{FF2B5EF4-FFF2-40B4-BE49-F238E27FC236}">
                <a16:creationId xmlns:a16="http://schemas.microsoft.com/office/drawing/2014/main" id="{6C6F8A5A-F2DE-30FB-3920-4F116486CAFE}"/>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LID4096"/>
          </a:p>
        </p:txBody>
      </p:sp>
      <p:sp>
        <p:nvSpPr>
          <p:cNvPr id="7" name="Объект 6">
            <a:extLst>
              <a:ext uri="{FF2B5EF4-FFF2-40B4-BE49-F238E27FC236}">
                <a16:creationId xmlns:a16="http://schemas.microsoft.com/office/drawing/2014/main" id="{389FF4F3-573A-E56B-D456-6E4EB3FEF3B5}"/>
              </a:ext>
            </a:extLst>
          </p:cNvPr>
          <p:cNvSpPr>
            <a:spLocks noGrp="1"/>
          </p:cNvSpPr>
          <p:nvPr>
            <p:ph idx="1"/>
          </p:nvPr>
        </p:nvSpPr>
        <p:spPr>
          <a:xfrm>
            <a:off x="838200" y="1622724"/>
            <a:ext cx="10363200" cy="5123132"/>
          </a:xfrm>
        </p:spPr>
        <p:txBody>
          <a:bodyPr>
            <a:normAutofit fontScale="85000" lnSpcReduction="10000"/>
          </a:bodyPr>
          <a:lstStyle/>
          <a:p>
            <a:pPr marL="0" indent="0">
              <a:buNone/>
            </a:pPr>
            <a:r>
              <a:rPr lang="ru-RU" i="0" dirty="0">
                <a:effectLst/>
                <a:latin typeface="Cambria" panose="02040503050406030204" pitchFamily="18" charset="0"/>
                <a:ea typeface="Cambria" panose="02040503050406030204" pitchFamily="18" charset="0"/>
              </a:rPr>
              <a:t>Функция </a:t>
            </a:r>
            <a:r>
              <a:rPr lang="ru-RU" b="1" i="0" dirty="0" err="1">
                <a:effectLst/>
                <a:latin typeface="Cambria" panose="02040503050406030204" pitchFamily="18" charset="0"/>
                <a:ea typeface="Cambria" panose="02040503050406030204" pitchFamily="18" charset="0"/>
                <a:hlinkClick r:id="rId2">
                  <a:extLst>
                    <a:ext uri="{A12FA001-AC4F-418D-AE19-62706E023703}">
                      <ahyp:hlinkClr xmlns:ahyp="http://schemas.microsoft.com/office/drawing/2018/hyperlinkcolor" val="tx"/>
                    </a:ext>
                  </a:extLst>
                </a:hlinkClick>
              </a:rPr>
              <a:t>ServiceMain</a:t>
            </a:r>
            <a:r>
              <a:rPr lang="ru-RU" i="0" dirty="0">
                <a:effectLst/>
                <a:latin typeface="Cambria" panose="02040503050406030204" pitchFamily="18" charset="0"/>
                <a:ea typeface="Cambria" panose="02040503050406030204" pitchFamily="18" charset="0"/>
              </a:rPr>
              <a:t> должна выполнить следующую последовательность действий: </a:t>
            </a:r>
          </a:p>
          <a:p>
            <a:pPr marL="0" indent="0">
              <a:buNone/>
            </a:pPr>
            <a:r>
              <a:rPr lang="ru-RU" i="0" dirty="0">
                <a:effectLst/>
                <a:latin typeface="Cambria" panose="02040503050406030204" pitchFamily="18" charset="0"/>
                <a:ea typeface="Cambria" panose="02040503050406030204" pitchFamily="18" charset="0"/>
              </a:rPr>
              <a:t>1. Немедленно запустить обработчик управляющих команд от менеджера сервисов, вызвав функцию </a:t>
            </a:r>
            <a:r>
              <a:rPr lang="ru-RU" b="1" i="0" dirty="0" err="1">
                <a:effectLst/>
                <a:latin typeface="Cambria" panose="02040503050406030204" pitchFamily="18" charset="0"/>
                <a:ea typeface="Cambria" panose="02040503050406030204" pitchFamily="18" charset="0"/>
                <a:hlinkClick r:id="rId3">
                  <a:extLst>
                    <a:ext uri="{A12FA001-AC4F-418D-AE19-62706E023703}">
                      <ahyp:hlinkClr xmlns:ahyp="http://schemas.microsoft.com/office/drawing/2018/hyperlinkcolor" val="tx"/>
                    </a:ext>
                  </a:extLst>
                </a:hlinkClick>
              </a:rPr>
              <a:t>RegisterServiceCtrlHandler</a:t>
            </a:r>
            <a:endParaRPr lang="ru-RU" b="1" i="0" dirty="0">
              <a:effectLst/>
              <a:latin typeface="Cambria" panose="02040503050406030204" pitchFamily="18" charset="0"/>
              <a:ea typeface="Cambria" panose="02040503050406030204" pitchFamily="18" charset="0"/>
            </a:endParaRPr>
          </a:p>
          <a:p>
            <a:pPr marL="0" indent="0">
              <a:buNone/>
            </a:pPr>
            <a:r>
              <a:rPr lang="ru-RU" i="0" dirty="0">
                <a:effectLst/>
                <a:latin typeface="Cambria" panose="02040503050406030204" pitchFamily="18" charset="0"/>
                <a:ea typeface="Cambria" panose="02040503050406030204" pitchFamily="18" charset="0"/>
              </a:rPr>
              <a:t>2. Установить стартующее состояние сервиса SERVICE_START_PENDING посредством вызова функции </a:t>
            </a:r>
            <a:r>
              <a:rPr lang="ru-RU" b="1" i="0" dirty="0" err="1">
                <a:effectLst/>
                <a:latin typeface="Cambria" panose="02040503050406030204" pitchFamily="18" charset="0"/>
                <a:ea typeface="Cambria" panose="02040503050406030204" pitchFamily="18" charset="0"/>
                <a:hlinkClick r:id="rId4">
                  <a:extLst>
                    <a:ext uri="{A12FA001-AC4F-418D-AE19-62706E023703}">
                      <ahyp:hlinkClr xmlns:ahyp="http://schemas.microsoft.com/office/drawing/2018/hyperlinkcolor" val="tx"/>
                    </a:ext>
                  </a:extLst>
                </a:hlinkClick>
              </a:rPr>
              <a:t>SetServiceStatus</a:t>
            </a:r>
            <a:endParaRPr lang="ru-RU" b="1" i="0" dirty="0">
              <a:effectLst/>
              <a:latin typeface="Cambria" panose="02040503050406030204" pitchFamily="18" charset="0"/>
              <a:ea typeface="Cambria" panose="02040503050406030204" pitchFamily="18" charset="0"/>
            </a:endParaRPr>
          </a:p>
          <a:p>
            <a:pPr marL="0" indent="0">
              <a:buNone/>
            </a:pPr>
            <a:r>
              <a:rPr lang="ru-RU" i="0" dirty="0">
                <a:effectLst/>
                <a:latin typeface="Cambria" panose="02040503050406030204" pitchFamily="18" charset="0"/>
                <a:ea typeface="Cambria" panose="02040503050406030204" pitchFamily="18" charset="0"/>
              </a:rPr>
              <a:t>3. Провести локальную инициализацию сервиса</a:t>
            </a:r>
          </a:p>
          <a:p>
            <a:pPr marL="0" indent="0">
              <a:buNone/>
            </a:pPr>
            <a:r>
              <a:rPr lang="ru-RU" i="0" dirty="0">
                <a:effectLst/>
                <a:latin typeface="Cambria" panose="02040503050406030204" pitchFamily="18" charset="0"/>
                <a:ea typeface="Cambria" panose="02040503050406030204" pitchFamily="18" charset="0"/>
              </a:rPr>
              <a:t>4. Установить рабочее состояние сервиса SERVICE_RUNNING посредством вызова функции </a:t>
            </a:r>
            <a:r>
              <a:rPr lang="ru-RU" b="1" i="0" dirty="0" err="1">
                <a:effectLst/>
                <a:latin typeface="Cambria" panose="02040503050406030204" pitchFamily="18" charset="0"/>
                <a:ea typeface="Cambria" panose="02040503050406030204" pitchFamily="18" charset="0"/>
                <a:hlinkClick r:id="rId4">
                  <a:extLst>
                    <a:ext uri="{A12FA001-AC4F-418D-AE19-62706E023703}">
                      <ahyp:hlinkClr xmlns:ahyp="http://schemas.microsoft.com/office/drawing/2018/hyperlinkcolor" val="tx"/>
                    </a:ext>
                  </a:extLst>
                </a:hlinkClick>
              </a:rPr>
              <a:t>SetServiceStatus</a:t>
            </a:r>
            <a:endParaRPr lang="ru-RU" b="1" i="0" dirty="0">
              <a:effectLst/>
              <a:latin typeface="Cambria" panose="02040503050406030204" pitchFamily="18" charset="0"/>
              <a:ea typeface="Cambria" panose="02040503050406030204" pitchFamily="18" charset="0"/>
            </a:endParaRPr>
          </a:p>
          <a:p>
            <a:pPr marL="0" indent="0">
              <a:buNone/>
            </a:pPr>
            <a:r>
              <a:rPr lang="ru-RU" i="0" dirty="0">
                <a:effectLst/>
                <a:latin typeface="Cambria" panose="02040503050406030204" pitchFamily="18" charset="0"/>
                <a:ea typeface="Cambria" panose="02040503050406030204" pitchFamily="18" charset="0"/>
              </a:rPr>
              <a:t>5. Выполнять работу сервиса, учитывая состояния сервиса, которые могут изменяться обработчиком управляющих команд от менеджера сервисов</a:t>
            </a:r>
          </a:p>
          <a:p>
            <a:pPr marL="0" indent="0">
              <a:buNone/>
            </a:pPr>
            <a:r>
              <a:rPr lang="ru-RU" i="0" dirty="0">
                <a:effectLst/>
                <a:latin typeface="Cambria" panose="02040503050406030204" pitchFamily="18" charset="0"/>
                <a:ea typeface="Cambria" panose="02040503050406030204" pitchFamily="18" charset="0"/>
              </a:rPr>
              <a:t>6. После перехода в состояние останова SERVICE_STOPPED выполнить освобождение захваченных ресурсов и закончить работу</a:t>
            </a:r>
          </a:p>
        </p:txBody>
      </p:sp>
    </p:spTree>
    <p:extLst>
      <p:ext uri="{BB962C8B-B14F-4D97-AF65-F5344CB8AC3E}">
        <p14:creationId xmlns:p14="http://schemas.microsoft.com/office/powerpoint/2010/main" val="21599585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DFB2C3-4A00-7568-7D2A-B54F6DCA46A1}"/>
            </a:ext>
          </a:extLst>
        </p:cNvPr>
        <p:cNvGrpSpPr/>
        <p:nvPr/>
      </p:nvGrpSpPr>
      <p:grpSpPr>
        <a:xfrm>
          <a:off x="0" y="0"/>
          <a:ext cx="0" cy="0"/>
          <a:chOff x="0" y="0"/>
          <a:chExt cx="0" cy="0"/>
        </a:xfrm>
      </p:grpSpPr>
      <p:graphicFrame>
        <p:nvGraphicFramePr>
          <p:cNvPr id="6" name="Таблица 5">
            <a:extLst>
              <a:ext uri="{FF2B5EF4-FFF2-40B4-BE49-F238E27FC236}">
                <a16:creationId xmlns:a16="http://schemas.microsoft.com/office/drawing/2014/main" id="{DD77FC16-4ADF-C730-4AC6-AB4809FAFDB2}"/>
              </a:ext>
            </a:extLst>
          </p:cNvPr>
          <p:cNvGraphicFramePr>
            <a:graphicFrameLocks noGrp="1"/>
          </p:cNvGraphicFramePr>
          <p:nvPr/>
        </p:nvGraphicFramePr>
        <p:xfrm>
          <a:off x="990600" y="365126"/>
          <a:ext cx="10210800" cy="1018309"/>
        </p:xfrm>
        <a:graphic>
          <a:graphicData uri="http://schemas.openxmlformats.org/drawingml/2006/table">
            <a:tbl>
              <a:tblPr/>
              <a:tblGrid>
                <a:gridCol w="10210800">
                  <a:extLst>
                    <a:ext uri="{9D8B030D-6E8A-4147-A177-3AD203B41FA5}">
                      <a16:colId xmlns:a16="http://schemas.microsoft.com/office/drawing/2014/main" val="2263043944"/>
                    </a:ext>
                  </a:extLst>
                </a:gridCol>
              </a:tblGrid>
              <a:tr h="1018309">
                <a:tc>
                  <a:txBody>
                    <a:bodyPr/>
                    <a:lstStyle/>
                    <a:p>
                      <a:r>
                        <a:rPr lang="en-US" sz="4200" dirty="0">
                          <a:latin typeface="Cambria" panose="02040503050406030204" pitchFamily="18" charset="0"/>
                          <a:ea typeface="Cambria" panose="02040503050406030204" pitchFamily="18" charset="0"/>
                          <a:cs typeface="Arial" panose="020B0604020202020204" pitchFamily="34" charset="0"/>
                        </a:rPr>
                        <a:t>Windows-</a:t>
                      </a:r>
                      <a:r>
                        <a:rPr lang="ru-RU" sz="4200" dirty="0">
                          <a:latin typeface="Cambria" panose="02040503050406030204" pitchFamily="18" charset="0"/>
                          <a:ea typeface="Cambria" panose="02040503050406030204" pitchFamily="18" charset="0"/>
                          <a:cs typeface="Arial" panose="020B0604020202020204" pitchFamily="34" charset="0"/>
                        </a:rPr>
                        <a:t>сервисы</a:t>
                      </a:r>
                    </a:p>
                  </a:txBody>
                  <a:tcPr marL="0" marR="0" marT="0" marB="0" anchor="ctr">
                    <a:lnL w="12700" cmpd="sng">
                      <a:noFill/>
                      <a:prstDash val="solid"/>
                    </a:lnL>
                    <a:lnR w="12700" cmpd="sng">
                      <a:noFill/>
                      <a:prstDash val="solid"/>
                    </a:lnR>
                    <a:lnT w="12700" cmpd="sng">
                      <a:noFill/>
                      <a:prstDash val="soli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50384404"/>
                  </a:ext>
                </a:extLst>
              </a:tr>
            </a:tbl>
          </a:graphicData>
        </a:graphic>
      </p:graphicFrame>
      <p:sp>
        <p:nvSpPr>
          <p:cNvPr id="2" name="Rectangle 2">
            <a:extLst>
              <a:ext uri="{FF2B5EF4-FFF2-40B4-BE49-F238E27FC236}">
                <a16:creationId xmlns:a16="http://schemas.microsoft.com/office/drawing/2014/main" id="{6C6F8A5A-F2DE-30FB-3920-4F116486CAFE}"/>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LID4096"/>
          </a:p>
        </p:txBody>
      </p:sp>
      <p:pic>
        <p:nvPicPr>
          <p:cNvPr id="4" name="Content Placeholder 3">
            <a:extLst>
              <a:ext uri="{FF2B5EF4-FFF2-40B4-BE49-F238E27FC236}">
                <a16:creationId xmlns:a16="http://schemas.microsoft.com/office/drawing/2014/main" id="{61E8C18C-E938-FAC9-A85C-2977A6053670}"/>
              </a:ext>
            </a:extLst>
          </p:cNvPr>
          <p:cNvPicPr>
            <a:picLocks noGrp="1" noChangeAspect="1"/>
          </p:cNvPicPr>
          <p:nvPr>
            <p:ph idx="1"/>
          </p:nvPr>
        </p:nvPicPr>
        <p:blipFill>
          <a:blip r:embed="rId2"/>
          <a:stretch>
            <a:fillRect/>
          </a:stretch>
        </p:blipFill>
        <p:spPr>
          <a:xfrm>
            <a:off x="378124" y="1482306"/>
            <a:ext cx="6792273" cy="4505954"/>
          </a:xfrm>
        </p:spPr>
      </p:pic>
      <p:pic>
        <p:nvPicPr>
          <p:cNvPr id="8" name="Picture 7">
            <a:extLst>
              <a:ext uri="{FF2B5EF4-FFF2-40B4-BE49-F238E27FC236}">
                <a16:creationId xmlns:a16="http://schemas.microsoft.com/office/drawing/2014/main" id="{AA9466D0-6AE4-3F96-89C9-A73089710089}"/>
              </a:ext>
            </a:extLst>
          </p:cNvPr>
          <p:cNvPicPr>
            <a:picLocks noChangeAspect="1"/>
          </p:cNvPicPr>
          <p:nvPr/>
        </p:nvPicPr>
        <p:blipFill>
          <a:blip r:embed="rId3"/>
          <a:srcRect t="4677" b="10477"/>
          <a:stretch/>
        </p:blipFill>
        <p:spPr>
          <a:xfrm>
            <a:off x="5624421" y="4432449"/>
            <a:ext cx="6466065" cy="2425551"/>
          </a:xfrm>
          <a:prstGeom prst="rect">
            <a:avLst/>
          </a:prstGeom>
        </p:spPr>
      </p:pic>
    </p:spTree>
    <p:extLst>
      <p:ext uri="{BB962C8B-B14F-4D97-AF65-F5344CB8AC3E}">
        <p14:creationId xmlns:p14="http://schemas.microsoft.com/office/powerpoint/2010/main" val="6208436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DFB2C3-4A00-7568-7D2A-B54F6DCA46A1}"/>
            </a:ext>
          </a:extLst>
        </p:cNvPr>
        <p:cNvGrpSpPr/>
        <p:nvPr/>
      </p:nvGrpSpPr>
      <p:grpSpPr>
        <a:xfrm>
          <a:off x="0" y="0"/>
          <a:ext cx="0" cy="0"/>
          <a:chOff x="0" y="0"/>
          <a:chExt cx="0" cy="0"/>
        </a:xfrm>
      </p:grpSpPr>
      <p:graphicFrame>
        <p:nvGraphicFramePr>
          <p:cNvPr id="6" name="Таблица 5">
            <a:extLst>
              <a:ext uri="{FF2B5EF4-FFF2-40B4-BE49-F238E27FC236}">
                <a16:creationId xmlns:a16="http://schemas.microsoft.com/office/drawing/2014/main" id="{DD77FC16-4ADF-C730-4AC6-AB4809FAFDB2}"/>
              </a:ext>
            </a:extLst>
          </p:cNvPr>
          <p:cNvGraphicFramePr>
            <a:graphicFrameLocks noGrp="1"/>
          </p:cNvGraphicFramePr>
          <p:nvPr/>
        </p:nvGraphicFramePr>
        <p:xfrm>
          <a:off x="990600" y="365126"/>
          <a:ext cx="10210800" cy="1018309"/>
        </p:xfrm>
        <a:graphic>
          <a:graphicData uri="http://schemas.openxmlformats.org/drawingml/2006/table">
            <a:tbl>
              <a:tblPr/>
              <a:tblGrid>
                <a:gridCol w="10210800">
                  <a:extLst>
                    <a:ext uri="{9D8B030D-6E8A-4147-A177-3AD203B41FA5}">
                      <a16:colId xmlns:a16="http://schemas.microsoft.com/office/drawing/2014/main" val="2263043944"/>
                    </a:ext>
                  </a:extLst>
                </a:gridCol>
              </a:tblGrid>
              <a:tr h="1018309">
                <a:tc>
                  <a:txBody>
                    <a:bodyPr/>
                    <a:lstStyle/>
                    <a:p>
                      <a:r>
                        <a:rPr lang="en-US" sz="4200" dirty="0">
                          <a:latin typeface="Cambria" panose="02040503050406030204" pitchFamily="18" charset="0"/>
                          <a:ea typeface="Cambria" panose="02040503050406030204" pitchFamily="18" charset="0"/>
                          <a:cs typeface="Arial" panose="020B0604020202020204" pitchFamily="34" charset="0"/>
                        </a:rPr>
                        <a:t>Windows-</a:t>
                      </a:r>
                      <a:r>
                        <a:rPr lang="ru-RU" sz="4200" dirty="0">
                          <a:latin typeface="Cambria" panose="02040503050406030204" pitchFamily="18" charset="0"/>
                          <a:ea typeface="Cambria" panose="02040503050406030204" pitchFamily="18" charset="0"/>
                          <a:cs typeface="Arial" panose="020B0604020202020204" pitchFamily="34" charset="0"/>
                        </a:rPr>
                        <a:t>сервисы</a:t>
                      </a:r>
                    </a:p>
                  </a:txBody>
                  <a:tcPr marL="0" marR="0" marT="0" marB="0" anchor="ctr">
                    <a:lnL w="12700" cmpd="sng">
                      <a:noFill/>
                      <a:prstDash val="solid"/>
                    </a:lnL>
                    <a:lnR w="12700" cmpd="sng">
                      <a:noFill/>
                      <a:prstDash val="solid"/>
                    </a:lnR>
                    <a:lnT w="12700" cmpd="sng">
                      <a:noFill/>
                      <a:prstDash val="soli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50384404"/>
                  </a:ext>
                </a:extLst>
              </a:tr>
            </a:tbl>
          </a:graphicData>
        </a:graphic>
      </p:graphicFrame>
      <p:sp>
        <p:nvSpPr>
          <p:cNvPr id="2" name="Rectangle 2">
            <a:extLst>
              <a:ext uri="{FF2B5EF4-FFF2-40B4-BE49-F238E27FC236}">
                <a16:creationId xmlns:a16="http://schemas.microsoft.com/office/drawing/2014/main" id="{6C6F8A5A-F2DE-30FB-3920-4F116486CAFE}"/>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LID4096"/>
          </a:p>
        </p:txBody>
      </p:sp>
      <p:sp>
        <p:nvSpPr>
          <p:cNvPr id="7" name="Объект 6">
            <a:extLst>
              <a:ext uri="{FF2B5EF4-FFF2-40B4-BE49-F238E27FC236}">
                <a16:creationId xmlns:a16="http://schemas.microsoft.com/office/drawing/2014/main" id="{389FF4F3-573A-E56B-D456-6E4EB3FEF3B5}"/>
              </a:ext>
            </a:extLst>
          </p:cNvPr>
          <p:cNvSpPr>
            <a:spLocks noGrp="1"/>
          </p:cNvSpPr>
          <p:nvPr>
            <p:ph idx="1"/>
          </p:nvPr>
        </p:nvSpPr>
        <p:spPr>
          <a:xfrm>
            <a:off x="838200" y="1622724"/>
            <a:ext cx="10363200" cy="5123132"/>
          </a:xfrm>
        </p:spPr>
        <p:txBody>
          <a:bodyPr>
            <a:normAutofit/>
          </a:bodyPr>
          <a:lstStyle/>
          <a:p>
            <a:pPr marL="0" indent="0">
              <a:buNone/>
            </a:pPr>
            <a:r>
              <a:rPr lang="ru-RU" i="0" dirty="0">
                <a:effectLst/>
                <a:latin typeface="Cambria" panose="02040503050406030204" pitchFamily="18" charset="0"/>
                <a:ea typeface="Cambria" panose="02040503050406030204" pitchFamily="18" charset="0"/>
              </a:rPr>
              <a:t>Параметр </a:t>
            </a:r>
            <a:r>
              <a:rPr lang="ru-RU" b="1" i="1" dirty="0" err="1">
                <a:effectLst/>
                <a:latin typeface="Cambria" panose="02040503050406030204" pitchFamily="18" charset="0"/>
                <a:ea typeface="Cambria" panose="02040503050406030204" pitchFamily="18" charset="0"/>
              </a:rPr>
              <a:t>lpServiceStatus</a:t>
            </a:r>
            <a:r>
              <a:rPr lang="ru-RU" i="0" dirty="0">
                <a:effectLst/>
                <a:latin typeface="Cambria" panose="02040503050406030204" pitchFamily="18" charset="0"/>
                <a:ea typeface="Cambria" panose="02040503050406030204" pitchFamily="18" charset="0"/>
              </a:rPr>
              <a:t> функции </a:t>
            </a:r>
            <a:r>
              <a:rPr lang="ru-RU" b="1" i="0" dirty="0" err="1">
                <a:effectLst/>
                <a:latin typeface="Cambria" panose="02040503050406030204" pitchFamily="18" charset="0"/>
                <a:ea typeface="Cambria" panose="02040503050406030204" pitchFamily="18" charset="0"/>
                <a:hlinkClick r:id="rId2">
                  <a:extLst>
                    <a:ext uri="{A12FA001-AC4F-418D-AE19-62706E023703}">
                      <ahyp:hlinkClr xmlns:ahyp="http://schemas.microsoft.com/office/drawing/2018/hyperlinkcolor" val="tx"/>
                    </a:ext>
                  </a:extLst>
                </a:hlinkClick>
              </a:rPr>
              <a:t>SetServiceStatus</a:t>
            </a:r>
            <a:r>
              <a:rPr lang="ru-RU" b="1" i="0" dirty="0">
                <a:effectLst/>
                <a:latin typeface="Cambria" panose="02040503050406030204" pitchFamily="18" charset="0"/>
                <a:ea typeface="Cambria" panose="02040503050406030204" pitchFamily="18" charset="0"/>
              </a:rPr>
              <a:t> </a:t>
            </a:r>
            <a:r>
              <a:rPr lang="ru-RU" i="0" dirty="0">
                <a:effectLst/>
                <a:latin typeface="Cambria" panose="02040503050406030204" pitchFamily="18" charset="0"/>
                <a:ea typeface="Cambria" panose="02040503050406030204" pitchFamily="18" charset="0"/>
              </a:rPr>
              <a:t>должен указывать на структуру типа SERVICE_STATUS, которая содержит информацию о состоянии сервиса. Эта структура имеет следующий формат:</a:t>
            </a:r>
          </a:p>
        </p:txBody>
      </p:sp>
      <p:pic>
        <p:nvPicPr>
          <p:cNvPr id="5" name="Picture 4">
            <a:extLst>
              <a:ext uri="{FF2B5EF4-FFF2-40B4-BE49-F238E27FC236}">
                <a16:creationId xmlns:a16="http://schemas.microsoft.com/office/drawing/2014/main" id="{269EC96D-D9F8-A982-1486-BB757855022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272284" y="3429000"/>
            <a:ext cx="7647432" cy="313719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0968198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DFB2C3-4A00-7568-7D2A-B54F6DCA46A1}"/>
            </a:ext>
          </a:extLst>
        </p:cNvPr>
        <p:cNvGrpSpPr/>
        <p:nvPr/>
      </p:nvGrpSpPr>
      <p:grpSpPr>
        <a:xfrm>
          <a:off x="0" y="0"/>
          <a:ext cx="0" cy="0"/>
          <a:chOff x="0" y="0"/>
          <a:chExt cx="0" cy="0"/>
        </a:xfrm>
      </p:grpSpPr>
      <p:graphicFrame>
        <p:nvGraphicFramePr>
          <p:cNvPr id="6" name="Таблица 5">
            <a:extLst>
              <a:ext uri="{FF2B5EF4-FFF2-40B4-BE49-F238E27FC236}">
                <a16:creationId xmlns:a16="http://schemas.microsoft.com/office/drawing/2014/main" id="{DD77FC16-4ADF-C730-4AC6-AB4809FAFDB2}"/>
              </a:ext>
            </a:extLst>
          </p:cNvPr>
          <p:cNvGraphicFramePr>
            <a:graphicFrameLocks noGrp="1"/>
          </p:cNvGraphicFramePr>
          <p:nvPr/>
        </p:nvGraphicFramePr>
        <p:xfrm>
          <a:off x="990600" y="365126"/>
          <a:ext cx="10210800" cy="1018309"/>
        </p:xfrm>
        <a:graphic>
          <a:graphicData uri="http://schemas.openxmlformats.org/drawingml/2006/table">
            <a:tbl>
              <a:tblPr/>
              <a:tblGrid>
                <a:gridCol w="10210800">
                  <a:extLst>
                    <a:ext uri="{9D8B030D-6E8A-4147-A177-3AD203B41FA5}">
                      <a16:colId xmlns:a16="http://schemas.microsoft.com/office/drawing/2014/main" val="2263043944"/>
                    </a:ext>
                  </a:extLst>
                </a:gridCol>
              </a:tblGrid>
              <a:tr h="1018309">
                <a:tc>
                  <a:txBody>
                    <a:bodyPr/>
                    <a:lstStyle/>
                    <a:p>
                      <a:r>
                        <a:rPr lang="en-US" sz="4200" dirty="0">
                          <a:latin typeface="Cambria" panose="02040503050406030204" pitchFamily="18" charset="0"/>
                          <a:ea typeface="Cambria" panose="02040503050406030204" pitchFamily="18" charset="0"/>
                          <a:cs typeface="Arial" panose="020B0604020202020204" pitchFamily="34" charset="0"/>
                        </a:rPr>
                        <a:t>Windows-</a:t>
                      </a:r>
                      <a:r>
                        <a:rPr lang="ru-RU" sz="4200" dirty="0">
                          <a:latin typeface="Cambria" panose="02040503050406030204" pitchFamily="18" charset="0"/>
                          <a:ea typeface="Cambria" panose="02040503050406030204" pitchFamily="18" charset="0"/>
                          <a:cs typeface="Arial" panose="020B0604020202020204" pitchFamily="34" charset="0"/>
                        </a:rPr>
                        <a:t>сервисы</a:t>
                      </a:r>
                    </a:p>
                  </a:txBody>
                  <a:tcPr marL="0" marR="0" marT="0" marB="0" anchor="ctr">
                    <a:lnL w="12700" cmpd="sng">
                      <a:noFill/>
                      <a:prstDash val="solid"/>
                    </a:lnL>
                    <a:lnR w="12700" cmpd="sng">
                      <a:noFill/>
                      <a:prstDash val="solid"/>
                    </a:lnR>
                    <a:lnT w="12700" cmpd="sng">
                      <a:noFill/>
                      <a:prstDash val="soli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50384404"/>
                  </a:ext>
                </a:extLst>
              </a:tr>
            </a:tbl>
          </a:graphicData>
        </a:graphic>
      </p:graphicFrame>
      <p:sp>
        <p:nvSpPr>
          <p:cNvPr id="2" name="Rectangle 2">
            <a:extLst>
              <a:ext uri="{FF2B5EF4-FFF2-40B4-BE49-F238E27FC236}">
                <a16:creationId xmlns:a16="http://schemas.microsoft.com/office/drawing/2014/main" id="{6C6F8A5A-F2DE-30FB-3920-4F116486CAFE}"/>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LID4096"/>
          </a:p>
        </p:txBody>
      </p:sp>
      <p:sp>
        <p:nvSpPr>
          <p:cNvPr id="7" name="Объект 6">
            <a:extLst>
              <a:ext uri="{FF2B5EF4-FFF2-40B4-BE49-F238E27FC236}">
                <a16:creationId xmlns:a16="http://schemas.microsoft.com/office/drawing/2014/main" id="{389FF4F3-573A-E56B-D456-6E4EB3FEF3B5}"/>
              </a:ext>
            </a:extLst>
          </p:cNvPr>
          <p:cNvSpPr>
            <a:spLocks noGrp="1"/>
          </p:cNvSpPr>
          <p:nvPr>
            <p:ph idx="1"/>
          </p:nvPr>
        </p:nvSpPr>
        <p:spPr>
          <a:xfrm>
            <a:off x="838200" y="1553711"/>
            <a:ext cx="10363200" cy="5373293"/>
          </a:xfrm>
        </p:spPr>
        <p:txBody>
          <a:bodyPr>
            <a:normAutofit fontScale="85000" lnSpcReduction="20000"/>
          </a:bodyPr>
          <a:lstStyle/>
          <a:p>
            <a:pPr marL="0" indent="0">
              <a:buNone/>
            </a:pPr>
            <a:r>
              <a:rPr lang="ru-RU" i="0" dirty="0">
                <a:effectLst/>
                <a:latin typeface="Cambria" panose="02040503050406030204" pitchFamily="18" charset="0"/>
                <a:ea typeface="Cambria" panose="02040503050406030204" pitchFamily="18" charset="0"/>
              </a:rPr>
              <a:t>Поле </a:t>
            </a:r>
            <a:r>
              <a:rPr lang="en-US" b="1" i="1" dirty="0" err="1">
                <a:effectLst/>
                <a:latin typeface="Cambria" panose="02040503050406030204" pitchFamily="18" charset="0"/>
                <a:ea typeface="Cambria" panose="02040503050406030204" pitchFamily="18" charset="0"/>
              </a:rPr>
              <a:t>dwServiceType</a:t>
            </a:r>
            <a:r>
              <a:rPr lang="en-US" i="0" dirty="0">
                <a:effectLst/>
                <a:latin typeface="Cambria" panose="02040503050406030204" pitchFamily="18" charset="0"/>
                <a:ea typeface="Cambria" panose="02040503050406030204" pitchFamily="18" charset="0"/>
              </a:rPr>
              <a:t> </a:t>
            </a:r>
            <a:r>
              <a:rPr lang="ru-RU" i="0" dirty="0">
                <a:effectLst/>
                <a:latin typeface="Cambria" panose="02040503050406030204" pitchFamily="18" charset="0"/>
                <a:ea typeface="Cambria" panose="02040503050406030204" pitchFamily="18" charset="0"/>
              </a:rPr>
              <a:t>содержит тип сервиса и может принимать следующие значения: </a:t>
            </a:r>
          </a:p>
          <a:p>
            <a:pPr>
              <a:buFont typeface="Wingdings" panose="05000000000000000000" pitchFamily="2" charset="2"/>
              <a:buChar char="Ø"/>
            </a:pPr>
            <a:r>
              <a:rPr lang="en-US" i="0" dirty="0">
                <a:effectLst/>
                <a:latin typeface="Cambria" panose="02040503050406030204" pitchFamily="18" charset="0"/>
                <a:ea typeface="Cambria" panose="02040503050406030204" pitchFamily="18" charset="0"/>
              </a:rPr>
              <a:t>SERVICE_WIN32_OWN_PROCESS </a:t>
            </a:r>
            <a:r>
              <a:rPr lang="ru-RU" i="0" dirty="0">
                <a:effectLst/>
                <a:latin typeface="Cambria" panose="02040503050406030204" pitchFamily="18" charset="0"/>
                <a:ea typeface="Cambria" panose="02040503050406030204" pitchFamily="18" charset="0"/>
              </a:rPr>
              <a:t>–</a:t>
            </a:r>
            <a:r>
              <a:rPr lang="en-US" i="0" dirty="0">
                <a:effectLst/>
                <a:latin typeface="Cambria" panose="02040503050406030204" pitchFamily="18" charset="0"/>
                <a:ea typeface="Cambria" panose="02040503050406030204" pitchFamily="18" charset="0"/>
              </a:rPr>
              <a:t> </a:t>
            </a:r>
            <a:r>
              <a:rPr lang="ru-RU" i="0" dirty="0">
                <a:effectLst/>
                <a:latin typeface="Cambria" panose="02040503050406030204" pitchFamily="18" charset="0"/>
                <a:ea typeface="Cambria" panose="02040503050406030204" pitchFamily="18" charset="0"/>
              </a:rPr>
              <a:t>сервис является самостоятельным процессом</a:t>
            </a:r>
          </a:p>
          <a:p>
            <a:pPr>
              <a:buFont typeface="Wingdings" panose="05000000000000000000" pitchFamily="2" charset="2"/>
              <a:buChar char="Ø"/>
            </a:pPr>
            <a:r>
              <a:rPr lang="en-US" i="0" dirty="0">
                <a:effectLst/>
                <a:latin typeface="Cambria" panose="02040503050406030204" pitchFamily="18" charset="0"/>
                <a:ea typeface="Cambria" panose="02040503050406030204" pitchFamily="18" charset="0"/>
              </a:rPr>
              <a:t>SERVICE_WIN32_SHARE_PROCESS </a:t>
            </a:r>
            <a:r>
              <a:rPr lang="ru-RU" i="0" dirty="0">
                <a:effectLst/>
                <a:latin typeface="Cambria" panose="02040503050406030204" pitchFamily="18" charset="0"/>
                <a:ea typeface="Cambria" panose="02040503050406030204" pitchFamily="18" charset="0"/>
              </a:rPr>
              <a:t>–</a:t>
            </a:r>
            <a:r>
              <a:rPr lang="en-US" i="0" dirty="0">
                <a:effectLst/>
                <a:latin typeface="Cambria" panose="02040503050406030204" pitchFamily="18" charset="0"/>
                <a:ea typeface="Cambria" panose="02040503050406030204" pitchFamily="18" charset="0"/>
              </a:rPr>
              <a:t> </a:t>
            </a:r>
            <a:r>
              <a:rPr lang="ru-RU" i="0" dirty="0">
                <a:effectLst/>
                <a:latin typeface="Cambria" panose="02040503050406030204" pitchFamily="18" charset="0"/>
                <a:ea typeface="Cambria" panose="02040503050406030204" pitchFamily="18" charset="0"/>
              </a:rPr>
              <a:t>сервис разделяет процесс с другими сервисами</a:t>
            </a:r>
          </a:p>
          <a:p>
            <a:pPr>
              <a:buFont typeface="Wingdings" panose="05000000000000000000" pitchFamily="2" charset="2"/>
              <a:buChar char="Ø"/>
            </a:pPr>
            <a:r>
              <a:rPr lang="en-US" i="0" dirty="0">
                <a:effectLst/>
                <a:latin typeface="Cambria" panose="02040503050406030204" pitchFamily="18" charset="0"/>
                <a:ea typeface="Cambria" panose="02040503050406030204" pitchFamily="18" charset="0"/>
              </a:rPr>
              <a:t>SERVICE_KERNEL_DRIVER </a:t>
            </a:r>
            <a:r>
              <a:rPr lang="ru-RU" i="0" dirty="0">
                <a:effectLst/>
                <a:latin typeface="Cambria" panose="02040503050406030204" pitchFamily="18" charset="0"/>
                <a:ea typeface="Cambria" panose="02040503050406030204" pitchFamily="18" charset="0"/>
              </a:rPr>
              <a:t>–</a:t>
            </a:r>
            <a:r>
              <a:rPr lang="en-US" i="0" dirty="0">
                <a:effectLst/>
                <a:latin typeface="Cambria" panose="02040503050406030204" pitchFamily="18" charset="0"/>
                <a:ea typeface="Cambria" panose="02040503050406030204" pitchFamily="18" charset="0"/>
              </a:rPr>
              <a:t> </a:t>
            </a:r>
            <a:r>
              <a:rPr lang="ru-RU" i="0" dirty="0">
                <a:effectLst/>
                <a:latin typeface="Cambria" panose="02040503050406030204" pitchFamily="18" charset="0"/>
                <a:ea typeface="Cambria" panose="02040503050406030204" pitchFamily="18" charset="0"/>
              </a:rPr>
              <a:t>сервис является драйвером устройства</a:t>
            </a:r>
          </a:p>
          <a:p>
            <a:pPr>
              <a:buFont typeface="Wingdings" panose="05000000000000000000" pitchFamily="2" charset="2"/>
              <a:buChar char="Ø"/>
            </a:pPr>
            <a:r>
              <a:rPr lang="en-US" i="0" dirty="0">
                <a:effectLst/>
                <a:latin typeface="Cambria" panose="02040503050406030204" pitchFamily="18" charset="0"/>
                <a:ea typeface="Cambria" panose="02040503050406030204" pitchFamily="18" charset="0"/>
              </a:rPr>
              <a:t>SERVICE_FILE_SYSTEM_DRIVER </a:t>
            </a:r>
            <a:r>
              <a:rPr lang="ru-RU" i="0" dirty="0">
                <a:effectLst/>
                <a:latin typeface="Cambria" panose="02040503050406030204" pitchFamily="18" charset="0"/>
                <a:ea typeface="Cambria" panose="02040503050406030204" pitchFamily="18" charset="0"/>
              </a:rPr>
              <a:t>–</a:t>
            </a:r>
            <a:r>
              <a:rPr lang="en-US" i="0" dirty="0">
                <a:effectLst/>
                <a:latin typeface="Cambria" panose="02040503050406030204" pitchFamily="18" charset="0"/>
                <a:ea typeface="Cambria" panose="02040503050406030204" pitchFamily="18" charset="0"/>
              </a:rPr>
              <a:t> </a:t>
            </a:r>
            <a:r>
              <a:rPr lang="ru-RU" i="0" dirty="0">
                <a:effectLst/>
                <a:latin typeface="Cambria" panose="02040503050406030204" pitchFamily="18" charset="0"/>
                <a:ea typeface="Cambria" panose="02040503050406030204" pitchFamily="18" charset="0"/>
              </a:rPr>
              <a:t>сервис является драйвером файловой системы</a:t>
            </a:r>
          </a:p>
          <a:p>
            <a:pPr>
              <a:buFont typeface="Wingdings" panose="05000000000000000000" pitchFamily="2" charset="2"/>
              <a:buChar char="Ø"/>
            </a:pPr>
            <a:r>
              <a:rPr lang="en-US" i="0" dirty="0">
                <a:effectLst/>
                <a:latin typeface="Cambria" panose="02040503050406030204" pitchFamily="18" charset="0"/>
                <a:ea typeface="Cambria" panose="02040503050406030204" pitchFamily="18" charset="0"/>
              </a:rPr>
              <a:t>SERVICE_USER_OWN_PROCESS</a:t>
            </a:r>
            <a:r>
              <a:rPr lang="ru-RU" i="0" dirty="0">
                <a:effectLst/>
                <a:latin typeface="Cambria" panose="02040503050406030204" pitchFamily="18" charset="0"/>
                <a:ea typeface="Cambria" panose="02040503050406030204" pitchFamily="18" charset="0"/>
              </a:rPr>
              <a:t> – сервис является самостоятельным процессом запускаемым для определенного пользователя</a:t>
            </a:r>
          </a:p>
          <a:p>
            <a:pPr>
              <a:buFont typeface="Wingdings" panose="05000000000000000000" pitchFamily="2" charset="2"/>
              <a:buChar char="Ø"/>
            </a:pPr>
            <a:r>
              <a:rPr lang="en-US" i="0" dirty="0">
                <a:effectLst/>
                <a:latin typeface="Cambria" panose="02040503050406030204" pitchFamily="18" charset="0"/>
                <a:ea typeface="Cambria" panose="02040503050406030204" pitchFamily="18" charset="0"/>
              </a:rPr>
              <a:t>SERVICE_USER_SHARE_PROCESS</a:t>
            </a:r>
            <a:r>
              <a:rPr lang="ru-RU" i="0" dirty="0">
                <a:effectLst/>
                <a:latin typeface="Cambria" panose="02040503050406030204" pitchFamily="18" charset="0"/>
                <a:ea typeface="Cambria" panose="02040503050406030204" pitchFamily="18" charset="0"/>
              </a:rPr>
              <a:t> – сервис разделяет процесс с другими сервисами запускаемыми для определенного пользователя</a:t>
            </a:r>
          </a:p>
          <a:p>
            <a:pPr marL="0" indent="0">
              <a:buNone/>
            </a:pPr>
            <a:r>
              <a:rPr lang="ru-RU" dirty="0">
                <a:latin typeface="Cambria" panose="02040503050406030204" pitchFamily="18" charset="0"/>
                <a:ea typeface="Cambria" panose="02040503050406030204" pitchFamily="18" charset="0"/>
              </a:rPr>
              <a:t>Кроме того, первые два флага могут быть установлены совместно с флагом SERVICE_INTERACTIVE_PROCESS – сервис может взаимодействовать с рабочим столом</a:t>
            </a:r>
          </a:p>
        </p:txBody>
      </p:sp>
    </p:spTree>
    <p:extLst>
      <p:ext uri="{BB962C8B-B14F-4D97-AF65-F5344CB8AC3E}">
        <p14:creationId xmlns:p14="http://schemas.microsoft.com/office/powerpoint/2010/main" val="31225898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DFB2C3-4A00-7568-7D2A-B54F6DCA46A1}"/>
            </a:ext>
          </a:extLst>
        </p:cNvPr>
        <p:cNvGrpSpPr/>
        <p:nvPr/>
      </p:nvGrpSpPr>
      <p:grpSpPr>
        <a:xfrm>
          <a:off x="0" y="0"/>
          <a:ext cx="0" cy="0"/>
          <a:chOff x="0" y="0"/>
          <a:chExt cx="0" cy="0"/>
        </a:xfrm>
      </p:grpSpPr>
      <p:graphicFrame>
        <p:nvGraphicFramePr>
          <p:cNvPr id="6" name="Таблица 5">
            <a:extLst>
              <a:ext uri="{FF2B5EF4-FFF2-40B4-BE49-F238E27FC236}">
                <a16:creationId xmlns:a16="http://schemas.microsoft.com/office/drawing/2014/main" id="{DD77FC16-4ADF-C730-4AC6-AB4809FAFDB2}"/>
              </a:ext>
            </a:extLst>
          </p:cNvPr>
          <p:cNvGraphicFramePr>
            <a:graphicFrameLocks noGrp="1"/>
          </p:cNvGraphicFramePr>
          <p:nvPr/>
        </p:nvGraphicFramePr>
        <p:xfrm>
          <a:off x="990600" y="365126"/>
          <a:ext cx="10210800" cy="1018309"/>
        </p:xfrm>
        <a:graphic>
          <a:graphicData uri="http://schemas.openxmlformats.org/drawingml/2006/table">
            <a:tbl>
              <a:tblPr/>
              <a:tblGrid>
                <a:gridCol w="10210800">
                  <a:extLst>
                    <a:ext uri="{9D8B030D-6E8A-4147-A177-3AD203B41FA5}">
                      <a16:colId xmlns:a16="http://schemas.microsoft.com/office/drawing/2014/main" val="2263043944"/>
                    </a:ext>
                  </a:extLst>
                </a:gridCol>
              </a:tblGrid>
              <a:tr h="1018309">
                <a:tc>
                  <a:txBody>
                    <a:bodyPr/>
                    <a:lstStyle/>
                    <a:p>
                      <a:r>
                        <a:rPr lang="en-US" sz="4200" dirty="0">
                          <a:latin typeface="Cambria" panose="02040503050406030204" pitchFamily="18" charset="0"/>
                          <a:ea typeface="Cambria" panose="02040503050406030204" pitchFamily="18" charset="0"/>
                          <a:cs typeface="Arial" panose="020B0604020202020204" pitchFamily="34" charset="0"/>
                        </a:rPr>
                        <a:t>Windows-</a:t>
                      </a:r>
                      <a:r>
                        <a:rPr lang="ru-RU" sz="4200" dirty="0">
                          <a:latin typeface="Cambria" panose="02040503050406030204" pitchFamily="18" charset="0"/>
                          <a:ea typeface="Cambria" panose="02040503050406030204" pitchFamily="18" charset="0"/>
                          <a:cs typeface="Arial" panose="020B0604020202020204" pitchFamily="34" charset="0"/>
                        </a:rPr>
                        <a:t>сервисы</a:t>
                      </a:r>
                    </a:p>
                  </a:txBody>
                  <a:tcPr marL="0" marR="0" marT="0" marB="0" anchor="ctr">
                    <a:lnL w="12700" cmpd="sng">
                      <a:noFill/>
                      <a:prstDash val="solid"/>
                    </a:lnL>
                    <a:lnR w="12700" cmpd="sng">
                      <a:noFill/>
                      <a:prstDash val="solid"/>
                    </a:lnR>
                    <a:lnT w="12700" cmpd="sng">
                      <a:noFill/>
                      <a:prstDash val="soli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50384404"/>
                  </a:ext>
                </a:extLst>
              </a:tr>
            </a:tbl>
          </a:graphicData>
        </a:graphic>
      </p:graphicFrame>
      <p:sp>
        <p:nvSpPr>
          <p:cNvPr id="2" name="Rectangle 2">
            <a:extLst>
              <a:ext uri="{FF2B5EF4-FFF2-40B4-BE49-F238E27FC236}">
                <a16:creationId xmlns:a16="http://schemas.microsoft.com/office/drawing/2014/main" id="{6C6F8A5A-F2DE-30FB-3920-4F116486CAFE}"/>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LID4096"/>
          </a:p>
        </p:txBody>
      </p:sp>
      <p:sp>
        <p:nvSpPr>
          <p:cNvPr id="7" name="Объект 6">
            <a:extLst>
              <a:ext uri="{FF2B5EF4-FFF2-40B4-BE49-F238E27FC236}">
                <a16:creationId xmlns:a16="http://schemas.microsoft.com/office/drawing/2014/main" id="{389FF4F3-573A-E56B-D456-6E4EB3FEF3B5}"/>
              </a:ext>
            </a:extLst>
          </p:cNvPr>
          <p:cNvSpPr>
            <a:spLocks noGrp="1"/>
          </p:cNvSpPr>
          <p:nvPr>
            <p:ph idx="1"/>
          </p:nvPr>
        </p:nvSpPr>
        <p:spPr>
          <a:xfrm>
            <a:off x="838200" y="1622724"/>
            <a:ext cx="10363200" cy="5123132"/>
          </a:xfrm>
        </p:spPr>
        <p:txBody>
          <a:bodyPr>
            <a:normAutofit lnSpcReduction="10000"/>
          </a:bodyPr>
          <a:lstStyle/>
          <a:p>
            <a:pPr marL="0" indent="0">
              <a:buNone/>
            </a:pPr>
            <a:r>
              <a:rPr lang="ru-RU" i="0" dirty="0">
                <a:effectLst/>
                <a:latin typeface="Cambria" panose="02040503050406030204" pitchFamily="18" charset="0"/>
                <a:ea typeface="Cambria" panose="02040503050406030204" pitchFamily="18" charset="0"/>
              </a:rPr>
              <a:t>Поле </a:t>
            </a:r>
            <a:r>
              <a:rPr lang="en-US" b="1" i="1" dirty="0" err="1">
                <a:effectLst/>
                <a:latin typeface="Cambria" panose="02040503050406030204" pitchFamily="18" charset="0"/>
                <a:ea typeface="Cambria" panose="02040503050406030204" pitchFamily="18" charset="0"/>
              </a:rPr>
              <a:t>dwCurrentState</a:t>
            </a:r>
            <a:r>
              <a:rPr lang="en-US" i="0" dirty="0">
                <a:effectLst/>
                <a:latin typeface="Cambria" panose="02040503050406030204" pitchFamily="18" charset="0"/>
                <a:ea typeface="Cambria" panose="02040503050406030204" pitchFamily="18" charset="0"/>
              </a:rPr>
              <a:t> </a:t>
            </a:r>
            <a:r>
              <a:rPr lang="ru-RU" i="0" dirty="0">
                <a:effectLst/>
                <a:latin typeface="Cambria" panose="02040503050406030204" pitchFamily="18" charset="0"/>
                <a:ea typeface="Cambria" panose="02040503050406030204" pitchFamily="18" charset="0"/>
              </a:rPr>
              <a:t>содержит текущее состояние сервиса. Это поле может принимать одно из следующих значений: </a:t>
            </a:r>
          </a:p>
          <a:p>
            <a:pPr>
              <a:buFont typeface="Wingdings" panose="05000000000000000000" pitchFamily="2" charset="2"/>
              <a:buChar char="Ø"/>
            </a:pPr>
            <a:r>
              <a:rPr lang="en-US" i="0" dirty="0">
                <a:effectLst/>
                <a:latin typeface="Cambria" panose="02040503050406030204" pitchFamily="18" charset="0"/>
                <a:ea typeface="Cambria" panose="02040503050406030204" pitchFamily="18" charset="0"/>
              </a:rPr>
              <a:t>SERVICE_STOPPED </a:t>
            </a:r>
            <a:r>
              <a:rPr lang="ru-RU" i="0" dirty="0">
                <a:effectLst/>
                <a:latin typeface="Cambria" panose="02040503050406030204" pitchFamily="18" charset="0"/>
                <a:ea typeface="Cambria" panose="02040503050406030204" pitchFamily="18" charset="0"/>
              </a:rPr>
              <a:t>– сервис остановлен</a:t>
            </a:r>
          </a:p>
          <a:p>
            <a:pPr>
              <a:buFont typeface="Wingdings" panose="05000000000000000000" pitchFamily="2" charset="2"/>
              <a:buChar char="Ø"/>
            </a:pPr>
            <a:r>
              <a:rPr lang="en-US" i="0" dirty="0">
                <a:effectLst/>
                <a:latin typeface="Cambria" panose="02040503050406030204" pitchFamily="18" charset="0"/>
                <a:ea typeface="Cambria" panose="02040503050406030204" pitchFamily="18" charset="0"/>
              </a:rPr>
              <a:t>SERVICE_START_PENDING </a:t>
            </a:r>
            <a:r>
              <a:rPr lang="ru-RU" i="0" dirty="0">
                <a:effectLst/>
                <a:latin typeface="Cambria" panose="02040503050406030204" pitchFamily="18" charset="0"/>
                <a:ea typeface="Cambria" panose="02040503050406030204" pitchFamily="18" charset="0"/>
              </a:rPr>
              <a:t>–</a:t>
            </a:r>
            <a:r>
              <a:rPr lang="en-US" i="0" dirty="0">
                <a:effectLst/>
                <a:latin typeface="Cambria" panose="02040503050406030204" pitchFamily="18" charset="0"/>
                <a:ea typeface="Cambria" panose="02040503050406030204" pitchFamily="18" charset="0"/>
              </a:rPr>
              <a:t> </a:t>
            </a:r>
            <a:r>
              <a:rPr lang="ru-RU" i="0" dirty="0">
                <a:effectLst/>
                <a:latin typeface="Cambria" panose="02040503050406030204" pitchFamily="18" charset="0"/>
                <a:ea typeface="Cambria" panose="02040503050406030204" pitchFamily="18" charset="0"/>
              </a:rPr>
              <a:t>сервис стартует</a:t>
            </a:r>
          </a:p>
          <a:p>
            <a:pPr>
              <a:buFont typeface="Wingdings" panose="05000000000000000000" pitchFamily="2" charset="2"/>
              <a:buChar char="Ø"/>
            </a:pPr>
            <a:r>
              <a:rPr lang="en-US" i="0" dirty="0">
                <a:effectLst/>
                <a:latin typeface="Cambria" panose="02040503050406030204" pitchFamily="18" charset="0"/>
                <a:ea typeface="Cambria" panose="02040503050406030204" pitchFamily="18" charset="0"/>
              </a:rPr>
              <a:t>SERVICE_STOP_PENDING </a:t>
            </a:r>
            <a:r>
              <a:rPr lang="ru-RU" i="0" dirty="0">
                <a:effectLst/>
                <a:latin typeface="Cambria" panose="02040503050406030204" pitchFamily="18" charset="0"/>
                <a:ea typeface="Cambria" panose="02040503050406030204" pitchFamily="18" charset="0"/>
              </a:rPr>
              <a:t>–</a:t>
            </a:r>
            <a:r>
              <a:rPr lang="en-US" i="0" dirty="0">
                <a:effectLst/>
                <a:latin typeface="Cambria" panose="02040503050406030204" pitchFamily="18" charset="0"/>
                <a:ea typeface="Cambria" panose="02040503050406030204" pitchFamily="18" charset="0"/>
              </a:rPr>
              <a:t> </a:t>
            </a:r>
            <a:r>
              <a:rPr lang="ru-RU" i="0" dirty="0">
                <a:effectLst/>
                <a:latin typeface="Cambria" panose="02040503050406030204" pitchFamily="18" charset="0"/>
                <a:ea typeface="Cambria" panose="02040503050406030204" pitchFamily="18" charset="0"/>
              </a:rPr>
              <a:t>сервис останавливается</a:t>
            </a:r>
          </a:p>
          <a:p>
            <a:pPr>
              <a:buFont typeface="Wingdings" panose="05000000000000000000" pitchFamily="2" charset="2"/>
              <a:buChar char="Ø"/>
            </a:pPr>
            <a:r>
              <a:rPr lang="en-US" i="0" dirty="0">
                <a:effectLst/>
                <a:latin typeface="Cambria" panose="02040503050406030204" pitchFamily="18" charset="0"/>
                <a:ea typeface="Cambria" panose="02040503050406030204" pitchFamily="18" charset="0"/>
              </a:rPr>
              <a:t>SERVICE_RUNNING </a:t>
            </a:r>
            <a:r>
              <a:rPr lang="ru-RU" i="0" dirty="0">
                <a:effectLst/>
                <a:latin typeface="Cambria" panose="02040503050406030204" pitchFamily="18" charset="0"/>
                <a:ea typeface="Cambria" panose="02040503050406030204" pitchFamily="18" charset="0"/>
              </a:rPr>
              <a:t>–</a:t>
            </a:r>
            <a:r>
              <a:rPr lang="en-US" i="0" dirty="0">
                <a:effectLst/>
                <a:latin typeface="Cambria" panose="02040503050406030204" pitchFamily="18" charset="0"/>
                <a:ea typeface="Cambria" panose="02040503050406030204" pitchFamily="18" charset="0"/>
              </a:rPr>
              <a:t> </a:t>
            </a:r>
            <a:r>
              <a:rPr lang="ru-RU" i="0" dirty="0">
                <a:effectLst/>
                <a:latin typeface="Cambria" panose="02040503050406030204" pitchFamily="18" charset="0"/>
                <a:ea typeface="Cambria" panose="02040503050406030204" pitchFamily="18" charset="0"/>
              </a:rPr>
              <a:t>сервис работает</a:t>
            </a:r>
          </a:p>
          <a:p>
            <a:pPr>
              <a:buFont typeface="Wingdings" panose="05000000000000000000" pitchFamily="2" charset="2"/>
              <a:buChar char="Ø"/>
            </a:pPr>
            <a:r>
              <a:rPr lang="en-US" i="0" dirty="0">
                <a:effectLst/>
                <a:latin typeface="Cambria" panose="02040503050406030204" pitchFamily="18" charset="0"/>
                <a:ea typeface="Cambria" panose="02040503050406030204" pitchFamily="18" charset="0"/>
              </a:rPr>
              <a:t>SERVICE_CONTINUE_PENDING </a:t>
            </a:r>
            <a:r>
              <a:rPr lang="ru-RU" i="0" dirty="0">
                <a:effectLst/>
                <a:latin typeface="Cambria" panose="02040503050406030204" pitchFamily="18" charset="0"/>
                <a:ea typeface="Cambria" panose="02040503050406030204" pitchFamily="18" charset="0"/>
              </a:rPr>
              <a:t>–</a:t>
            </a:r>
            <a:r>
              <a:rPr lang="en-US" i="0" dirty="0">
                <a:effectLst/>
                <a:latin typeface="Cambria" panose="02040503050406030204" pitchFamily="18" charset="0"/>
                <a:ea typeface="Cambria" panose="02040503050406030204" pitchFamily="18" charset="0"/>
              </a:rPr>
              <a:t> </a:t>
            </a:r>
            <a:r>
              <a:rPr lang="ru-RU" i="0" dirty="0">
                <a:effectLst/>
                <a:latin typeface="Cambria" panose="02040503050406030204" pitchFamily="18" charset="0"/>
                <a:ea typeface="Cambria" panose="02040503050406030204" pitchFamily="18" charset="0"/>
              </a:rPr>
              <a:t>сервис переходит в рабочее состояние</a:t>
            </a:r>
          </a:p>
          <a:p>
            <a:pPr>
              <a:buFont typeface="Wingdings" panose="05000000000000000000" pitchFamily="2" charset="2"/>
              <a:buChar char="Ø"/>
            </a:pPr>
            <a:r>
              <a:rPr lang="en-US" i="0" dirty="0">
                <a:effectLst/>
                <a:latin typeface="Cambria" panose="02040503050406030204" pitchFamily="18" charset="0"/>
                <a:ea typeface="Cambria" panose="02040503050406030204" pitchFamily="18" charset="0"/>
              </a:rPr>
              <a:t>SERVICE_PAUSE_PENDING </a:t>
            </a:r>
            <a:r>
              <a:rPr lang="ru-RU" i="0" dirty="0">
                <a:effectLst/>
                <a:latin typeface="Cambria" panose="02040503050406030204" pitchFamily="18" charset="0"/>
                <a:ea typeface="Cambria" panose="02040503050406030204" pitchFamily="18" charset="0"/>
              </a:rPr>
              <a:t>–</a:t>
            </a:r>
            <a:r>
              <a:rPr lang="en-US" i="0" dirty="0">
                <a:effectLst/>
                <a:latin typeface="Cambria" panose="02040503050406030204" pitchFamily="18" charset="0"/>
                <a:ea typeface="Cambria" panose="02040503050406030204" pitchFamily="18" charset="0"/>
              </a:rPr>
              <a:t> </a:t>
            </a:r>
            <a:r>
              <a:rPr lang="ru-RU" i="0" dirty="0">
                <a:effectLst/>
                <a:latin typeface="Cambria" panose="02040503050406030204" pitchFamily="18" charset="0"/>
                <a:ea typeface="Cambria" panose="02040503050406030204" pitchFamily="18" charset="0"/>
              </a:rPr>
              <a:t>сервис переходит в состояние ожидания</a:t>
            </a:r>
          </a:p>
          <a:p>
            <a:pPr>
              <a:buFont typeface="Wingdings" panose="05000000000000000000" pitchFamily="2" charset="2"/>
              <a:buChar char="Ø"/>
            </a:pPr>
            <a:r>
              <a:rPr lang="en-US" i="0" dirty="0">
                <a:effectLst/>
                <a:latin typeface="Cambria" panose="02040503050406030204" pitchFamily="18" charset="0"/>
                <a:ea typeface="Cambria" panose="02040503050406030204" pitchFamily="18" charset="0"/>
              </a:rPr>
              <a:t>SERVICE_PAUSED </a:t>
            </a:r>
            <a:r>
              <a:rPr lang="ru-RU" i="0" dirty="0">
                <a:effectLst/>
                <a:latin typeface="Cambria" panose="02040503050406030204" pitchFamily="18" charset="0"/>
                <a:ea typeface="Cambria" panose="02040503050406030204" pitchFamily="18" charset="0"/>
              </a:rPr>
              <a:t>–</a:t>
            </a:r>
            <a:r>
              <a:rPr lang="en-US" i="0" dirty="0">
                <a:effectLst/>
                <a:latin typeface="Cambria" panose="02040503050406030204" pitchFamily="18" charset="0"/>
                <a:ea typeface="Cambria" panose="02040503050406030204" pitchFamily="18" charset="0"/>
              </a:rPr>
              <a:t> </a:t>
            </a:r>
            <a:r>
              <a:rPr lang="ru-RU" i="0" dirty="0">
                <a:effectLst/>
                <a:latin typeface="Cambria" panose="02040503050406030204" pitchFamily="18" charset="0"/>
                <a:ea typeface="Cambria" panose="02040503050406030204" pitchFamily="18" charset="0"/>
              </a:rPr>
              <a:t>сервис находится в состоянии ожидания</a:t>
            </a:r>
          </a:p>
        </p:txBody>
      </p:sp>
    </p:spTree>
    <p:extLst>
      <p:ext uri="{BB962C8B-B14F-4D97-AF65-F5344CB8AC3E}">
        <p14:creationId xmlns:p14="http://schemas.microsoft.com/office/powerpoint/2010/main" val="23424513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DFB2C3-4A00-7568-7D2A-B54F6DCA46A1}"/>
            </a:ext>
          </a:extLst>
        </p:cNvPr>
        <p:cNvGrpSpPr/>
        <p:nvPr/>
      </p:nvGrpSpPr>
      <p:grpSpPr>
        <a:xfrm>
          <a:off x="0" y="0"/>
          <a:ext cx="0" cy="0"/>
          <a:chOff x="0" y="0"/>
          <a:chExt cx="0" cy="0"/>
        </a:xfrm>
      </p:grpSpPr>
      <p:graphicFrame>
        <p:nvGraphicFramePr>
          <p:cNvPr id="6" name="Таблица 5">
            <a:extLst>
              <a:ext uri="{FF2B5EF4-FFF2-40B4-BE49-F238E27FC236}">
                <a16:creationId xmlns:a16="http://schemas.microsoft.com/office/drawing/2014/main" id="{DD77FC16-4ADF-C730-4AC6-AB4809FAFDB2}"/>
              </a:ext>
            </a:extLst>
          </p:cNvPr>
          <p:cNvGraphicFramePr>
            <a:graphicFrameLocks noGrp="1"/>
          </p:cNvGraphicFramePr>
          <p:nvPr/>
        </p:nvGraphicFramePr>
        <p:xfrm>
          <a:off x="990600" y="365126"/>
          <a:ext cx="10210800" cy="1018309"/>
        </p:xfrm>
        <a:graphic>
          <a:graphicData uri="http://schemas.openxmlformats.org/drawingml/2006/table">
            <a:tbl>
              <a:tblPr/>
              <a:tblGrid>
                <a:gridCol w="10210800">
                  <a:extLst>
                    <a:ext uri="{9D8B030D-6E8A-4147-A177-3AD203B41FA5}">
                      <a16:colId xmlns:a16="http://schemas.microsoft.com/office/drawing/2014/main" val="2263043944"/>
                    </a:ext>
                  </a:extLst>
                </a:gridCol>
              </a:tblGrid>
              <a:tr h="1018309">
                <a:tc>
                  <a:txBody>
                    <a:bodyPr/>
                    <a:lstStyle/>
                    <a:p>
                      <a:r>
                        <a:rPr lang="en-US" sz="4200" dirty="0">
                          <a:latin typeface="Cambria" panose="02040503050406030204" pitchFamily="18" charset="0"/>
                          <a:ea typeface="Cambria" panose="02040503050406030204" pitchFamily="18" charset="0"/>
                          <a:cs typeface="Arial" panose="020B0604020202020204" pitchFamily="34" charset="0"/>
                        </a:rPr>
                        <a:t>Windows-</a:t>
                      </a:r>
                      <a:r>
                        <a:rPr lang="ru-RU" sz="4200" dirty="0">
                          <a:latin typeface="Cambria" panose="02040503050406030204" pitchFamily="18" charset="0"/>
                          <a:ea typeface="Cambria" panose="02040503050406030204" pitchFamily="18" charset="0"/>
                          <a:cs typeface="Arial" panose="020B0604020202020204" pitchFamily="34" charset="0"/>
                        </a:rPr>
                        <a:t>сервисы</a:t>
                      </a:r>
                    </a:p>
                  </a:txBody>
                  <a:tcPr marL="0" marR="0" marT="0" marB="0" anchor="ctr">
                    <a:lnL w="12700" cmpd="sng">
                      <a:noFill/>
                      <a:prstDash val="solid"/>
                    </a:lnL>
                    <a:lnR w="12700" cmpd="sng">
                      <a:noFill/>
                      <a:prstDash val="solid"/>
                    </a:lnR>
                    <a:lnT w="12700" cmpd="sng">
                      <a:noFill/>
                      <a:prstDash val="soli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50384404"/>
                  </a:ext>
                </a:extLst>
              </a:tr>
            </a:tbl>
          </a:graphicData>
        </a:graphic>
      </p:graphicFrame>
      <p:sp>
        <p:nvSpPr>
          <p:cNvPr id="2" name="Rectangle 2">
            <a:extLst>
              <a:ext uri="{FF2B5EF4-FFF2-40B4-BE49-F238E27FC236}">
                <a16:creationId xmlns:a16="http://schemas.microsoft.com/office/drawing/2014/main" id="{6C6F8A5A-F2DE-30FB-3920-4F116486CAFE}"/>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LID4096"/>
          </a:p>
        </p:txBody>
      </p:sp>
      <p:sp>
        <p:nvSpPr>
          <p:cNvPr id="7" name="Объект 6">
            <a:extLst>
              <a:ext uri="{FF2B5EF4-FFF2-40B4-BE49-F238E27FC236}">
                <a16:creationId xmlns:a16="http://schemas.microsoft.com/office/drawing/2014/main" id="{389FF4F3-573A-E56B-D456-6E4EB3FEF3B5}"/>
              </a:ext>
            </a:extLst>
          </p:cNvPr>
          <p:cNvSpPr>
            <a:spLocks noGrp="1"/>
          </p:cNvSpPr>
          <p:nvPr>
            <p:ph idx="1"/>
          </p:nvPr>
        </p:nvSpPr>
        <p:spPr>
          <a:xfrm>
            <a:off x="838200" y="1622724"/>
            <a:ext cx="10363200" cy="5123132"/>
          </a:xfrm>
        </p:spPr>
        <p:txBody>
          <a:bodyPr>
            <a:normAutofit fontScale="92500" lnSpcReduction="20000"/>
          </a:bodyPr>
          <a:lstStyle/>
          <a:p>
            <a:pPr marL="0" indent="0">
              <a:buNone/>
            </a:pPr>
            <a:r>
              <a:rPr lang="ru-RU" i="0" dirty="0">
                <a:effectLst/>
                <a:latin typeface="Cambria" panose="02040503050406030204" pitchFamily="18" charset="0"/>
                <a:ea typeface="Cambria" panose="02040503050406030204" pitchFamily="18" charset="0"/>
              </a:rPr>
              <a:t>Поле </a:t>
            </a:r>
            <a:r>
              <a:rPr lang="ru-RU" b="1" i="1" dirty="0" err="1">
                <a:effectLst/>
                <a:latin typeface="Cambria" panose="02040503050406030204" pitchFamily="18" charset="0"/>
                <a:ea typeface="Cambria" panose="02040503050406030204" pitchFamily="18" charset="0"/>
              </a:rPr>
              <a:t>dwControlsAccepted</a:t>
            </a:r>
            <a:r>
              <a:rPr lang="ru-RU" i="0" dirty="0">
                <a:effectLst/>
                <a:latin typeface="Cambria" panose="02040503050406030204" pitchFamily="18" charset="0"/>
                <a:ea typeface="Cambria" panose="02040503050406030204" pitchFamily="18" charset="0"/>
              </a:rPr>
              <a:t> содержит коды управляющих команд, которые могут быть переданы обработчику этих команд, определенному в приложении. В этом поле может быть установлена любая комбинация следующих флагов: </a:t>
            </a:r>
          </a:p>
          <a:p>
            <a:pPr>
              <a:buFont typeface="Wingdings" panose="05000000000000000000" pitchFamily="2" charset="2"/>
              <a:buChar char="Ø"/>
            </a:pPr>
            <a:r>
              <a:rPr lang="ru-RU" i="0" dirty="0">
                <a:effectLst/>
                <a:latin typeface="Cambria" panose="02040503050406030204" pitchFamily="18" charset="0"/>
                <a:ea typeface="Cambria" panose="02040503050406030204" pitchFamily="18" charset="0"/>
              </a:rPr>
              <a:t>SERVICE_ACCEPT_STOP – можно остановить сервис </a:t>
            </a:r>
          </a:p>
          <a:p>
            <a:pPr>
              <a:buFont typeface="Wingdings" panose="05000000000000000000" pitchFamily="2" charset="2"/>
              <a:buChar char="Ø"/>
            </a:pPr>
            <a:r>
              <a:rPr lang="ru-RU" i="0" dirty="0">
                <a:effectLst/>
                <a:latin typeface="Cambria" panose="02040503050406030204" pitchFamily="18" charset="0"/>
                <a:ea typeface="Cambria" panose="02040503050406030204" pitchFamily="18" charset="0"/>
              </a:rPr>
              <a:t>SERVICE_ACCEPT_PAUSE_CONTINUE – можно приостановить и возобновить сервис</a:t>
            </a:r>
          </a:p>
          <a:p>
            <a:pPr>
              <a:buFont typeface="Wingdings" panose="05000000000000000000" pitchFamily="2" charset="2"/>
              <a:buChar char="Ø"/>
            </a:pPr>
            <a:r>
              <a:rPr lang="ru-RU" i="0" dirty="0">
                <a:effectLst/>
                <a:latin typeface="Cambria" panose="02040503050406030204" pitchFamily="18" charset="0"/>
                <a:ea typeface="Cambria" panose="02040503050406030204" pitchFamily="18" charset="0"/>
              </a:rPr>
              <a:t>SERVICE_ACCEPT_SHUTDOWN – сервис информируется о выключении системы</a:t>
            </a:r>
          </a:p>
          <a:p>
            <a:pPr>
              <a:buFont typeface="Wingdings" panose="05000000000000000000" pitchFamily="2" charset="2"/>
              <a:buChar char="Ø"/>
            </a:pPr>
            <a:r>
              <a:rPr lang="ru-RU" i="0" dirty="0">
                <a:effectLst/>
                <a:latin typeface="Cambria" panose="02040503050406030204" pitchFamily="18" charset="0"/>
                <a:ea typeface="Cambria" panose="02040503050406030204" pitchFamily="18" charset="0"/>
              </a:rPr>
              <a:t>SERVICE_ACCEPT_</a:t>
            </a:r>
            <a:r>
              <a:rPr lang="en-US" i="0" dirty="0">
                <a:effectLst/>
                <a:latin typeface="Cambria" panose="02040503050406030204" pitchFamily="18" charset="0"/>
                <a:ea typeface="Cambria" panose="02040503050406030204" pitchFamily="18" charset="0"/>
              </a:rPr>
              <a:t>PRE</a:t>
            </a:r>
            <a:r>
              <a:rPr lang="ru-RU" i="0" dirty="0">
                <a:effectLst/>
                <a:latin typeface="Cambria" panose="02040503050406030204" pitchFamily="18" charset="0"/>
                <a:ea typeface="Cambria" panose="02040503050406030204" pitchFamily="18" charset="0"/>
              </a:rPr>
              <a:t>SHUTDOWN</a:t>
            </a:r>
            <a:r>
              <a:rPr lang="en-US" i="0" dirty="0">
                <a:effectLst/>
                <a:latin typeface="Cambria" panose="02040503050406030204" pitchFamily="18" charset="0"/>
                <a:ea typeface="Cambria" panose="02040503050406030204" pitchFamily="18" charset="0"/>
              </a:rPr>
              <a:t> – </a:t>
            </a:r>
            <a:r>
              <a:rPr lang="ru-RU" i="0" dirty="0">
                <a:effectLst/>
                <a:latin typeface="Cambria" panose="02040503050406030204" pitchFamily="18" charset="0"/>
                <a:ea typeface="Cambria" panose="02040503050406030204" pitchFamily="18" charset="0"/>
              </a:rPr>
              <a:t>сервис</a:t>
            </a:r>
            <a:r>
              <a:rPr lang="en-US" i="0" dirty="0">
                <a:effectLst/>
                <a:latin typeface="Cambria" panose="02040503050406030204" pitchFamily="18" charset="0"/>
                <a:ea typeface="Cambria" panose="02040503050406030204" pitchFamily="18" charset="0"/>
              </a:rPr>
              <a:t> </a:t>
            </a:r>
            <a:r>
              <a:rPr lang="ru-RU" i="0" dirty="0">
                <a:effectLst/>
                <a:latin typeface="Cambria" panose="02040503050406030204" pitchFamily="18" charset="0"/>
                <a:ea typeface="Cambria" panose="02040503050406030204" pitchFamily="18" charset="0"/>
              </a:rPr>
              <a:t>может выполнить действия перед выключением системы</a:t>
            </a:r>
          </a:p>
          <a:p>
            <a:pPr>
              <a:buFont typeface="Wingdings" panose="05000000000000000000" pitchFamily="2" charset="2"/>
              <a:buChar char="Ø"/>
            </a:pPr>
            <a:r>
              <a:rPr lang="en-US" i="0" dirty="0">
                <a:effectLst/>
                <a:latin typeface="Cambria" panose="02040503050406030204" pitchFamily="18" charset="0"/>
                <a:ea typeface="Cambria" panose="02040503050406030204" pitchFamily="18" charset="0"/>
              </a:rPr>
              <a:t>SERVICE_ACCEPT_PARAMCHANGE</a:t>
            </a:r>
            <a:r>
              <a:rPr lang="ru-RU" i="0" dirty="0">
                <a:effectLst/>
                <a:latin typeface="Cambria" panose="02040503050406030204" pitchFamily="18" charset="0"/>
                <a:ea typeface="Cambria" panose="02040503050406030204" pitchFamily="18" charset="0"/>
              </a:rPr>
              <a:t> - сервис может вновь прочитать свои стартовые параметры без перезагрузки</a:t>
            </a:r>
          </a:p>
          <a:p>
            <a:pPr>
              <a:buFont typeface="Wingdings" panose="05000000000000000000" pitchFamily="2" charset="2"/>
              <a:buChar char="Ø"/>
            </a:pPr>
            <a:r>
              <a:rPr lang="en-US" i="0" dirty="0">
                <a:effectLst/>
                <a:latin typeface="Cambria" panose="02040503050406030204" pitchFamily="18" charset="0"/>
                <a:ea typeface="Cambria" panose="02040503050406030204" pitchFamily="18" charset="0"/>
              </a:rPr>
              <a:t>SERVICE_ACCEPT_NETBINDCHANGE</a:t>
            </a:r>
            <a:r>
              <a:rPr lang="ru-RU" i="0" dirty="0">
                <a:effectLst/>
                <a:latin typeface="Cambria" panose="02040503050406030204" pitchFamily="18" charset="0"/>
                <a:ea typeface="Cambria" panose="02040503050406030204" pitchFamily="18" charset="0"/>
              </a:rPr>
              <a:t> - сервис является сетевой компонентой</a:t>
            </a:r>
          </a:p>
        </p:txBody>
      </p:sp>
    </p:spTree>
    <p:extLst>
      <p:ext uri="{BB962C8B-B14F-4D97-AF65-F5344CB8AC3E}">
        <p14:creationId xmlns:p14="http://schemas.microsoft.com/office/powerpoint/2010/main" val="34472375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DFB2C3-4A00-7568-7D2A-B54F6DCA46A1}"/>
            </a:ext>
          </a:extLst>
        </p:cNvPr>
        <p:cNvGrpSpPr/>
        <p:nvPr/>
      </p:nvGrpSpPr>
      <p:grpSpPr>
        <a:xfrm>
          <a:off x="0" y="0"/>
          <a:ext cx="0" cy="0"/>
          <a:chOff x="0" y="0"/>
          <a:chExt cx="0" cy="0"/>
        </a:xfrm>
      </p:grpSpPr>
      <p:graphicFrame>
        <p:nvGraphicFramePr>
          <p:cNvPr id="6" name="Таблица 5">
            <a:extLst>
              <a:ext uri="{FF2B5EF4-FFF2-40B4-BE49-F238E27FC236}">
                <a16:creationId xmlns:a16="http://schemas.microsoft.com/office/drawing/2014/main" id="{DD77FC16-4ADF-C730-4AC6-AB4809FAFDB2}"/>
              </a:ext>
            </a:extLst>
          </p:cNvPr>
          <p:cNvGraphicFramePr>
            <a:graphicFrameLocks noGrp="1"/>
          </p:cNvGraphicFramePr>
          <p:nvPr/>
        </p:nvGraphicFramePr>
        <p:xfrm>
          <a:off x="990600" y="365126"/>
          <a:ext cx="10210800" cy="1018309"/>
        </p:xfrm>
        <a:graphic>
          <a:graphicData uri="http://schemas.openxmlformats.org/drawingml/2006/table">
            <a:tbl>
              <a:tblPr/>
              <a:tblGrid>
                <a:gridCol w="10210800">
                  <a:extLst>
                    <a:ext uri="{9D8B030D-6E8A-4147-A177-3AD203B41FA5}">
                      <a16:colId xmlns:a16="http://schemas.microsoft.com/office/drawing/2014/main" val="2263043944"/>
                    </a:ext>
                  </a:extLst>
                </a:gridCol>
              </a:tblGrid>
              <a:tr h="1018309">
                <a:tc>
                  <a:txBody>
                    <a:bodyPr/>
                    <a:lstStyle/>
                    <a:p>
                      <a:r>
                        <a:rPr lang="en-US" sz="4200" dirty="0">
                          <a:latin typeface="Cambria" panose="02040503050406030204" pitchFamily="18" charset="0"/>
                          <a:ea typeface="Cambria" panose="02040503050406030204" pitchFamily="18" charset="0"/>
                          <a:cs typeface="Arial" panose="020B0604020202020204" pitchFamily="34" charset="0"/>
                        </a:rPr>
                        <a:t>Windows-</a:t>
                      </a:r>
                      <a:r>
                        <a:rPr lang="ru-RU" sz="4200" dirty="0">
                          <a:latin typeface="Cambria" panose="02040503050406030204" pitchFamily="18" charset="0"/>
                          <a:ea typeface="Cambria" panose="02040503050406030204" pitchFamily="18" charset="0"/>
                          <a:cs typeface="Arial" panose="020B0604020202020204" pitchFamily="34" charset="0"/>
                        </a:rPr>
                        <a:t>сервисы</a:t>
                      </a:r>
                    </a:p>
                  </a:txBody>
                  <a:tcPr marL="0" marR="0" marT="0" marB="0" anchor="ctr">
                    <a:lnL w="12700" cmpd="sng">
                      <a:noFill/>
                      <a:prstDash val="solid"/>
                    </a:lnL>
                    <a:lnR w="12700" cmpd="sng">
                      <a:noFill/>
                      <a:prstDash val="solid"/>
                    </a:lnR>
                    <a:lnT w="12700" cmpd="sng">
                      <a:noFill/>
                      <a:prstDash val="soli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50384404"/>
                  </a:ext>
                </a:extLst>
              </a:tr>
            </a:tbl>
          </a:graphicData>
        </a:graphic>
      </p:graphicFrame>
      <p:sp>
        <p:nvSpPr>
          <p:cNvPr id="2" name="Rectangle 2">
            <a:extLst>
              <a:ext uri="{FF2B5EF4-FFF2-40B4-BE49-F238E27FC236}">
                <a16:creationId xmlns:a16="http://schemas.microsoft.com/office/drawing/2014/main" id="{6C6F8A5A-F2DE-30FB-3920-4F116486CAFE}"/>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LID4096"/>
          </a:p>
        </p:txBody>
      </p:sp>
      <p:sp>
        <p:nvSpPr>
          <p:cNvPr id="7" name="Объект 6">
            <a:extLst>
              <a:ext uri="{FF2B5EF4-FFF2-40B4-BE49-F238E27FC236}">
                <a16:creationId xmlns:a16="http://schemas.microsoft.com/office/drawing/2014/main" id="{389FF4F3-573A-E56B-D456-6E4EB3FEF3B5}"/>
              </a:ext>
            </a:extLst>
          </p:cNvPr>
          <p:cNvSpPr>
            <a:spLocks noGrp="1"/>
          </p:cNvSpPr>
          <p:nvPr>
            <p:ph idx="1"/>
          </p:nvPr>
        </p:nvSpPr>
        <p:spPr>
          <a:xfrm>
            <a:off x="838200" y="1622724"/>
            <a:ext cx="10363200" cy="5123132"/>
          </a:xfrm>
        </p:spPr>
        <p:txBody>
          <a:bodyPr>
            <a:normAutofit lnSpcReduction="10000"/>
          </a:bodyPr>
          <a:lstStyle/>
          <a:p>
            <a:pPr marL="0" indent="0">
              <a:buNone/>
            </a:pPr>
            <a:r>
              <a:rPr lang="ru-RU" i="0" dirty="0">
                <a:effectLst/>
                <a:latin typeface="Cambria" panose="02040503050406030204" pitchFamily="18" charset="0"/>
                <a:ea typeface="Cambria" panose="02040503050406030204" pitchFamily="18" charset="0"/>
              </a:rPr>
              <a:t>Поле </a:t>
            </a:r>
            <a:r>
              <a:rPr lang="ru-RU" b="1" i="1" dirty="0" err="1">
                <a:effectLst/>
                <a:latin typeface="Cambria" panose="02040503050406030204" pitchFamily="18" charset="0"/>
                <a:ea typeface="Cambria" panose="02040503050406030204" pitchFamily="18" charset="0"/>
              </a:rPr>
              <a:t>dwServiceSpecificExitCode</a:t>
            </a:r>
            <a:r>
              <a:rPr lang="ru-RU" i="0" dirty="0">
                <a:effectLst/>
                <a:latin typeface="Cambria" panose="02040503050406030204" pitchFamily="18" charset="0"/>
                <a:ea typeface="Cambria" panose="02040503050406030204" pitchFamily="18" charset="0"/>
              </a:rPr>
              <a:t> содержит код возврата из сервиса, </a:t>
            </a:r>
            <a:r>
              <a:rPr lang="ru-RU" dirty="0">
                <a:effectLst/>
                <a:latin typeface="Cambria" panose="02040503050406030204" pitchFamily="18" charset="0"/>
                <a:ea typeface="Cambria" panose="02040503050406030204" pitchFamily="18" charset="0"/>
              </a:rPr>
              <a:t>этот</a:t>
            </a:r>
            <a:r>
              <a:rPr lang="ru-RU" i="0" dirty="0">
                <a:effectLst/>
                <a:latin typeface="Cambria" panose="02040503050406030204" pitchFamily="18" charset="0"/>
                <a:ea typeface="Cambria" panose="02040503050406030204" pitchFamily="18" charset="0"/>
              </a:rPr>
              <a:t> код действителен только в том случае, если в поле </a:t>
            </a:r>
            <a:r>
              <a:rPr lang="ru-RU" b="1" i="1" dirty="0">
                <a:effectLst/>
                <a:latin typeface="Cambria" panose="02040503050406030204" pitchFamily="18" charset="0"/>
                <a:ea typeface="Cambria" panose="02040503050406030204" pitchFamily="18" charset="0"/>
              </a:rPr>
              <a:t>dwWin32ExitCode</a:t>
            </a:r>
            <a:r>
              <a:rPr lang="ru-RU" i="0" dirty="0">
                <a:effectLst/>
                <a:latin typeface="Cambria" panose="02040503050406030204" pitchFamily="18" charset="0"/>
                <a:ea typeface="Cambria" panose="02040503050406030204" pitchFamily="18" charset="0"/>
              </a:rPr>
              <a:t> установлено значение ERROR_SERVICE_SPECIFIC_ERROR</a:t>
            </a:r>
          </a:p>
          <a:p>
            <a:pPr marL="0" indent="0">
              <a:buNone/>
            </a:pPr>
            <a:r>
              <a:rPr lang="ru-RU" i="0" dirty="0">
                <a:effectLst/>
                <a:latin typeface="Cambria" panose="02040503050406030204" pitchFamily="18" charset="0"/>
                <a:ea typeface="Cambria" panose="02040503050406030204" pitchFamily="18" charset="0"/>
              </a:rPr>
              <a:t>Поле </a:t>
            </a:r>
            <a:r>
              <a:rPr lang="ru-RU" b="1" i="1" dirty="0" err="1">
                <a:effectLst/>
                <a:latin typeface="Cambria" panose="02040503050406030204" pitchFamily="18" charset="0"/>
                <a:ea typeface="Cambria" panose="02040503050406030204" pitchFamily="18" charset="0"/>
              </a:rPr>
              <a:t>dwCheckPoint</a:t>
            </a:r>
            <a:r>
              <a:rPr lang="ru-RU" i="0" dirty="0">
                <a:effectLst/>
                <a:latin typeface="Cambria" panose="02040503050406030204" pitchFamily="18" charset="0"/>
                <a:ea typeface="Cambria" panose="02040503050406030204" pitchFamily="18" charset="0"/>
              </a:rPr>
              <a:t> содержит значение, которое сервис должен периодически увеличивать на единицу, сообщая о продвижении своей работы во время инициализации и длительных переходов из состояния в состояние</a:t>
            </a:r>
          </a:p>
          <a:p>
            <a:pPr marL="0" indent="0">
              <a:buNone/>
            </a:pPr>
            <a:r>
              <a:rPr lang="ru-RU" i="0" dirty="0">
                <a:effectLst/>
                <a:latin typeface="Cambria" panose="02040503050406030204" pitchFamily="18" charset="0"/>
                <a:ea typeface="Cambria" panose="02040503050406030204" pitchFamily="18" charset="0"/>
              </a:rPr>
              <a:t>Это значение может использоваться программой пользователя, которая отслеживает работу сервиса. Если это значение не используется пользовательской программой и переход из состояния в состояние занимает менее 30 секунд, то оно может быть установлено в 0</a:t>
            </a:r>
          </a:p>
        </p:txBody>
      </p:sp>
    </p:spTree>
    <p:extLst>
      <p:ext uri="{BB962C8B-B14F-4D97-AF65-F5344CB8AC3E}">
        <p14:creationId xmlns:p14="http://schemas.microsoft.com/office/powerpoint/2010/main" val="24289363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DFB2C3-4A00-7568-7D2A-B54F6DCA46A1}"/>
            </a:ext>
          </a:extLst>
        </p:cNvPr>
        <p:cNvGrpSpPr/>
        <p:nvPr/>
      </p:nvGrpSpPr>
      <p:grpSpPr>
        <a:xfrm>
          <a:off x="0" y="0"/>
          <a:ext cx="0" cy="0"/>
          <a:chOff x="0" y="0"/>
          <a:chExt cx="0" cy="0"/>
        </a:xfrm>
      </p:grpSpPr>
      <p:graphicFrame>
        <p:nvGraphicFramePr>
          <p:cNvPr id="6" name="Таблица 5">
            <a:extLst>
              <a:ext uri="{FF2B5EF4-FFF2-40B4-BE49-F238E27FC236}">
                <a16:creationId xmlns:a16="http://schemas.microsoft.com/office/drawing/2014/main" id="{DD77FC16-4ADF-C730-4AC6-AB4809FAFDB2}"/>
              </a:ext>
            </a:extLst>
          </p:cNvPr>
          <p:cNvGraphicFramePr>
            <a:graphicFrameLocks noGrp="1"/>
          </p:cNvGraphicFramePr>
          <p:nvPr>
            <p:extLst>
              <p:ext uri="{D42A27DB-BD31-4B8C-83A1-F6EECF244321}">
                <p14:modId xmlns:p14="http://schemas.microsoft.com/office/powerpoint/2010/main" val="1041958842"/>
              </p:ext>
            </p:extLst>
          </p:nvPr>
        </p:nvGraphicFramePr>
        <p:xfrm>
          <a:off x="990600" y="365126"/>
          <a:ext cx="10210800" cy="1018309"/>
        </p:xfrm>
        <a:graphic>
          <a:graphicData uri="http://schemas.openxmlformats.org/drawingml/2006/table">
            <a:tbl>
              <a:tblPr/>
              <a:tblGrid>
                <a:gridCol w="10210800">
                  <a:extLst>
                    <a:ext uri="{9D8B030D-6E8A-4147-A177-3AD203B41FA5}">
                      <a16:colId xmlns:a16="http://schemas.microsoft.com/office/drawing/2014/main" val="2263043944"/>
                    </a:ext>
                  </a:extLst>
                </a:gridCol>
              </a:tblGrid>
              <a:tr h="1018309">
                <a:tc>
                  <a:txBody>
                    <a:bodyPr/>
                    <a:lstStyle/>
                    <a:p>
                      <a:r>
                        <a:rPr lang="en-US" sz="4200" dirty="0">
                          <a:latin typeface="Cambria" panose="02040503050406030204" pitchFamily="18" charset="0"/>
                          <a:ea typeface="Cambria" panose="02040503050406030204" pitchFamily="18" charset="0"/>
                          <a:cs typeface="Arial" panose="020B0604020202020204" pitchFamily="34" charset="0"/>
                        </a:rPr>
                        <a:t>Windows-</a:t>
                      </a:r>
                      <a:r>
                        <a:rPr lang="ru-RU" sz="4200" dirty="0">
                          <a:latin typeface="Cambria" panose="02040503050406030204" pitchFamily="18" charset="0"/>
                          <a:ea typeface="Cambria" panose="02040503050406030204" pitchFamily="18" charset="0"/>
                          <a:cs typeface="Arial" panose="020B0604020202020204" pitchFamily="34" charset="0"/>
                        </a:rPr>
                        <a:t>сервисы</a:t>
                      </a:r>
                    </a:p>
                  </a:txBody>
                  <a:tcPr marL="0" marR="0" marT="0" marB="0" anchor="ctr">
                    <a:lnL w="12700" cmpd="sng">
                      <a:noFill/>
                      <a:prstDash val="solid"/>
                    </a:lnL>
                    <a:lnR w="12700" cmpd="sng">
                      <a:noFill/>
                      <a:prstDash val="solid"/>
                    </a:lnR>
                    <a:lnT w="12700" cmpd="sng">
                      <a:noFill/>
                      <a:prstDash val="soli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50384404"/>
                  </a:ext>
                </a:extLst>
              </a:tr>
            </a:tbl>
          </a:graphicData>
        </a:graphic>
      </p:graphicFrame>
      <p:sp>
        <p:nvSpPr>
          <p:cNvPr id="2" name="Rectangle 2">
            <a:extLst>
              <a:ext uri="{FF2B5EF4-FFF2-40B4-BE49-F238E27FC236}">
                <a16:creationId xmlns:a16="http://schemas.microsoft.com/office/drawing/2014/main" id="{6C6F8A5A-F2DE-30FB-3920-4F116486CAFE}"/>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LID4096"/>
          </a:p>
        </p:txBody>
      </p:sp>
      <p:sp>
        <p:nvSpPr>
          <p:cNvPr id="7" name="Объект 6">
            <a:extLst>
              <a:ext uri="{FF2B5EF4-FFF2-40B4-BE49-F238E27FC236}">
                <a16:creationId xmlns:a16="http://schemas.microsoft.com/office/drawing/2014/main" id="{389FF4F3-573A-E56B-D456-6E4EB3FEF3B5}"/>
              </a:ext>
            </a:extLst>
          </p:cNvPr>
          <p:cNvSpPr>
            <a:spLocks noGrp="1"/>
          </p:cNvSpPr>
          <p:nvPr>
            <p:ph idx="1"/>
          </p:nvPr>
        </p:nvSpPr>
        <p:spPr>
          <a:xfrm>
            <a:off x="838200" y="1622724"/>
            <a:ext cx="10363200" cy="5123132"/>
          </a:xfrm>
        </p:spPr>
        <p:txBody>
          <a:bodyPr>
            <a:normAutofit/>
          </a:bodyPr>
          <a:lstStyle/>
          <a:p>
            <a:pPr marL="0" indent="0">
              <a:buNone/>
            </a:pPr>
            <a:r>
              <a:rPr lang="ru-RU" b="1" i="0" dirty="0">
                <a:solidFill>
                  <a:srgbClr val="000000"/>
                </a:solidFill>
                <a:effectLst/>
                <a:latin typeface="Cambria" panose="02040503050406030204" pitchFamily="18" charset="0"/>
                <a:ea typeface="Cambria" panose="02040503050406030204" pitchFamily="18" charset="0"/>
              </a:rPr>
              <a:t>Сервис</a:t>
            </a:r>
            <a:r>
              <a:rPr lang="ru-RU" i="0" dirty="0">
                <a:solidFill>
                  <a:srgbClr val="000000"/>
                </a:solidFill>
                <a:effectLst/>
                <a:latin typeface="Cambria" panose="02040503050406030204" pitchFamily="18" charset="0"/>
                <a:ea typeface="Cambria" panose="02040503050406030204" pitchFamily="18" charset="0"/>
              </a:rPr>
              <a:t> или </a:t>
            </a:r>
            <a:r>
              <a:rPr lang="ru-RU" b="1" i="0" dirty="0">
                <a:solidFill>
                  <a:srgbClr val="000000"/>
                </a:solidFill>
                <a:effectLst/>
                <a:latin typeface="Cambria" panose="02040503050406030204" pitchFamily="18" charset="0"/>
                <a:ea typeface="Cambria" panose="02040503050406030204" pitchFamily="18" charset="0"/>
              </a:rPr>
              <a:t>служба</a:t>
            </a:r>
            <a:r>
              <a:rPr lang="ru-RU" i="0" dirty="0">
                <a:solidFill>
                  <a:srgbClr val="000000"/>
                </a:solidFill>
                <a:effectLst/>
                <a:latin typeface="Cambria" panose="02040503050406030204" pitchFamily="18" charset="0"/>
                <a:ea typeface="Cambria" panose="02040503050406030204" pitchFamily="18" charset="0"/>
              </a:rPr>
              <a:t> – это процесс, который выполняет служебные функции. Сервисы являются аналогами резидентных программ, которые использовались в операционных системах, предшествующих операционной системе Windows NT</a:t>
            </a:r>
            <a:endParaRPr lang="en-US" i="0" dirty="0">
              <a:solidFill>
                <a:srgbClr val="000000"/>
              </a:solidFill>
              <a:effectLst/>
              <a:latin typeface="Cambria" panose="02040503050406030204" pitchFamily="18" charset="0"/>
              <a:ea typeface="Cambria" panose="02040503050406030204" pitchFamily="18" charset="0"/>
            </a:endParaRPr>
          </a:p>
          <a:p>
            <a:pPr marL="0" indent="0">
              <a:buNone/>
            </a:pPr>
            <a:r>
              <a:rPr lang="ru-RU" i="0" dirty="0">
                <a:solidFill>
                  <a:srgbClr val="000000"/>
                </a:solidFill>
                <a:effectLst/>
                <a:latin typeface="Cambria" panose="02040503050406030204" pitchFamily="18" charset="0"/>
                <a:ea typeface="Cambria" panose="02040503050406030204" pitchFamily="18" charset="0"/>
              </a:rPr>
              <a:t>То есть сервис это такая программа, которая запускается при загрузке операционной системы или в процессе ее работы по специальной команде и заканчивает свою работу при завершении работы операционной системы или по специальной команде</a:t>
            </a:r>
          </a:p>
          <a:p>
            <a:pPr marL="0" indent="0">
              <a:buNone/>
            </a:pPr>
            <a:r>
              <a:rPr lang="ru-RU" dirty="0">
                <a:solidFill>
                  <a:srgbClr val="FF0000"/>
                </a:solidFill>
                <a:latin typeface="Cambria" panose="02040503050406030204" pitchFamily="18" charset="0"/>
                <a:ea typeface="Cambria" panose="02040503050406030204" pitchFamily="18" charset="0"/>
              </a:rPr>
              <a:t>НО! Не каждая программа запускаемая со стартом операционной системы является сервисом</a:t>
            </a:r>
            <a:endParaRPr lang="en-US" i="0" dirty="0">
              <a:solidFill>
                <a:srgbClr val="FF0000"/>
              </a:solidFill>
              <a:effectLst/>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255103542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DFB2C3-4A00-7568-7D2A-B54F6DCA46A1}"/>
            </a:ext>
          </a:extLst>
        </p:cNvPr>
        <p:cNvGrpSpPr/>
        <p:nvPr/>
      </p:nvGrpSpPr>
      <p:grpSpPr>
        <a:xfrm>
          <a:off x="0" y="0"/>
          <a:ext cx="0" cy="0"/>
          <a:chOff x="0" y="0"/>
          <a:chExt cx="0" cy="0"/>
        </a:xfrm>
      </p:grpSpPr>
      <p:graphicFrame>
        <p:nvGraphicFramePr>
          <p:cNvPr id="6" name="Таблица 5">
            <a:extLst>
              <a:ext uri="{FF2B5EF4-FFF2-40B4-BE49-F238E27FC236}">
                <a16:creationId xmlns:a16="http://schemas.microsoft.com/office/drawing/2014/main" id="{DD77FC16-4ADF-C730-4AC6-AB4809FAFDB2}"/>
              </a:ext>
            </a:extLst>
          </p:cNvPr>
          <p:cNvGraphicFramePr>
            <a:graphicFrameLocks noGrp="1"/>
          </p:cNvGraphicFramePr>
          <p:nvPr/>
        </p:nvGraphicFramePr>
        <p:xfrm>
          <a:off x="990600" y="365126"/>
          <a:ext cx="10210800" cy="1018309"/>
        </p:xfrm>
        <a:graphic>
          <a:graphicData uri="http://schemas.openxmlformats.org/drawingml/2006/table">
            <a:tbl>
              <a:tblPr/>
              <a:tblGrid>
                <a:gridCol w="10210800">
                  <a:extLst>
                    <a:ext uri="{9D8B030D-6E8A-4147-A177-3AD203B41FA5}">
                      <a16:colId xmlns:a16="http://schemas.microsoft.com/office/drawing/2014/main" val="2263043944"/>
                    </a:ext>
                  </a:extLst>
                </a:gridCol>
              </a:tblGrid>
              <a:tr h="1018309">
                <a:tc>
                  <a:txBody>
                    <a:bodyPr/>
                    <a:lstStyle/>
                    <a:p>
                      <a:r>
                        <a:rPr lang="en-US" sz="4200" dirty="0">
                          <a:latin typeface="Cambria" panose="02040503050406030204" pitchFamily="18" charset="0"/>
                          <a:ea typeface="Cambria" panose="02040503050406030204" pitchFamily="18" charset="0"/>
                          <a:cs typeface="Arial" panose="020B0604020202020204" pitchFamily="34" charset="0"/>
                        </a:rPr>
                        <a:t>Windows-</a:t>
                      </a:r>
                      <a:r>
                        <a:rPr lang="ru-RU" sz="4200" dirty="0">
                          <a:latin typeface="Cambria" panose="02040503050406030204" pitchFamily="18" charset="0"/>
                          <a:ea typeface="Cambria" panose="02040503050406030204" pitchFamily="18" charset="0"/>
                          <a:cs typeface="Arial" panose="020B0604020202020204" pitchFamily="34" charset="0"/>
                        </a:rPr>
                        <a:t>сервисы</a:t>
                      </a:r>
                    </a:p>
                  </a:txBody>
                  <a:tcPr marL="0" marR="0" marT="0" marB="0" anchor="ctr">
                    <a:lnL w="12700" cmpd="sng">
                      <a:noFill/>
                      <a:prstDash val="solid"/>
                    </a:lnL>
                    <a:lnR w="12700" cmpd="sng">
                      <a:noFill/>
                      <a:prstDash val="solid"/>
                    </a:lnR>
                    <a:lnT w="12700" cmpd="sng">
                      <a:noFill/>
                      <a:prstDash val="soli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50384404"/>
                  </a:ext>
                </a:extLst>
              </a:tr>
            </a:tbl>
          </a:graphicData>
        </a:graphic>
      </p:graphicFrame>
      <p:sp>
        <p:nvSpPr>
          <p:cNvPr id="2" name="Rectangle 2">
            <a:extLst>
              <a:ext uri="{FF2B5EF4-FFF2-40B4-BE49-F238E27FC236}">
                <a16:creationId xmlns:a16="http://schemas.microsoft.com/office/drawing/2014/main" id="{6C6F8A5A-F2DE-30FB-3920-4F116486CAFE}"/>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LID4096"/>
          </a:p>
        </p:txBody>
      </p:sp>
      <p:sp>
        <p:nvSpPr>
          <p:cNvPr id="7" name="Объект 6">
            <a:extLst>
              <a:ext uri="{FF2B5EF4-FFF2-40B4-BE49-F238E27FC236}">
                <a16:creationId xmlns:a16="http://schemas.microsoft.com/office/drawing/2014/main" id="{389FF4F3-573A-E56B-D456-6E4EB3FEF3B5}"/>
              </a:ext>
            </a:extLst>
          </p:cNvPr>
          <p:cNvSpPr>
            <a:spLocks noGrp="1"/>
          </p:cNvSpPr>
          <p:nvPr>
            <p:ph idx="1"/>
          </p:nvPr>
        </p:nvSpPr>
        <p:spPr>
          <a:xfrm>
            <a:off x="838200" y="1622724"/>
            <a:ext cx="10363200" cy="5123132"/>
          </a:xfrm>
        </p:spPr>
        <p:txBody>
          <a:bodyPr>
            <a:normAutofit/>
          </a:bodyPr>
          <a:lstStyle/>
          <a:p>
            <a:pPr marL="0" indent="0">
              <a:buNone/>
            </a:pPr>
            <a:r>
              <a:rPr lang="ru-RU" i="0" dirty="0">
                <a:effectLst/>
                <a:latin typeface="Cambria" panose="02040503050406030204" pitchFamily="18" charset="0"/>
                <a:ea typeface="Cambria" panose="02040503050406030204" pitchFamily="18" charset="0"/>
              </a:rPr>
              <a:t>Поле </a:t>
            </a:r>
            <a:r>
              <a:rPr lang="ru-RU" b="1" i="1" dirty="0" err="1">
                <a:effectLst/>
                <a:latin typeface="Cambria" panose="02040503050406030204" pitchFamily="18" charset="0"/>
                <a:ea typeface="Cambria" panose="02040503050406030204" pitchFamily="18" charset="0"/>
              </a:rPr>
              <a:t>dwWaitHint</a:t>
            </a:r>
            <a:r>
              <a:rPr lang="ru-RU" i="0" dirty="0">
                <a:effectLst/>
                <a:latin typeface="Cambria" panose="02040503050406030204" pitchFamily="18" charset="0"/>
                <a:ea typeface="Cambria" panose="02040503050406030204" pitchFamily="18" charset="0"/>
              </a:rPr>
              <a:t> содержит интервал времени в миллисекундах, в течение которого сервис переходит из состояния в состояние перед вызовом функции установки состояния </a:t>
            </a:r>
            <a:r>
              <a:rPr lang="ru-RU" b="1" i="0" dirty="0" err="1">
                <a:effectLst/>
                <a:latin typeface="Cambria" panose="02040503050406030204" pitchFamily="18" charset="0"/>
                <a:ea typeface="Cambria" panose="02040503050406030204" pitchFamily="18" charset="0"/>
                <a:hlinkClick r:id="rId2">
                  <a:extLst>
                    <a:ext uri="{A12FA001-AC4F-418D-AE19-62706E023703}">
                      <ahyp:hlinkClr xmlns:ahyp="http://schemas.microsoft.com/office/drawing/2018/hyperlinkcolor" val="tx"/>
                    </a:ext>
                  </a:extLst>
                </a:hlinkClick>
              </a:rPr>
              <a:t>SetServiceStatus</a:t>
            </a:r>
            <a:endParaRPr lang="ru-RU" b="1" dirty="0">
              <a:latin typeface="Cambria" panose="02040503050406030204" pitchFamily="18" charset="0"/>
              <a:ea typeface="Cambria" panose="02040503050406030204" pitchFamily="18" charset="0"/>
            </a:endParaRPr>
          </a:p>
          <a:p>
            <a:pPr marL="0" indent="0">
              <a:buNone/>
            </a:pPr>
            <a:r>
              <a:rPr lang="ru-RU" i="0" dirty="0">
                <a:effectLst/>
                <a:latin typeface="Cambria" panose="02040503050406030204" pitchFamily="18" charset="0"/>
                <a:ea typeface="Cambria" panose="02040503050406030204" pitchFamily="18" charset="0"/>
              </a:rPr>
              <a:t>Если в течение этого интервала не произошло изменение состояния сервиса в поле </a:t>
            </a:r>
            <a:r>
              <a:rPr lang="ru-RU" b="1" i="0" dirty="0" err="1">
                <a:effectLst/>
                <a:latin typeface="Cambria" panose="02040503050406030204" pitchFamily="18" charset="0"/>
                <a:ea typeface="Cambria" panose="02040503050406030204" pitchFamily="18" charset="0"/>
                <a:hlinkClick r:id="rId2">
                  <a:extLst>
                    <a:ext uri="{A12FA001-AC4F-418D-AE19-62706E023703}">
                      <ahyp:hlinkClr xmlns:ahyp="http://schemas.microsoft.com/office/drawing/2018/hyperlinkcolor" val="tx"/>
                    </a:ext>
                  </a:extLst>
                </a:hlinkClick>
              </a:rPr>
              <a:t>dwServiceState</a:t>
            </a:r>
            <a:r>
              <a:rPr lang="ru-RU" i="0" dirty="0">
                <a:effectLst/>
                <a:latin typeface="Cambria" panose="02040503050406030204" pitchFamily="18" charset="0"/>
                <a:ea typeface="Cambria" panose="02040503050406030204" pitchFamily="18" charset="0"/>
              </a:rPr>
              <a:t> или не изменилось значение поля </a:t>
            </a:r>
            <a:r>
              <a:rPr lang="ru-RU" b="1" i="1" dirty="0" err="1">
                <a:effectLst/>
                <a:latin typeface="Cambria" panose="02040503050406030204" pitchFamily="18" charset="0"/>
                <a:ea typeface="Cambria" panose="02040503050406030204" pitchFamily="18" charset="0"/>
              </a:rPr>
              <a:t>dwCheckPoint</a:t>
            </a:r>
            <a:r>
              <a:rPr lang="ru-RU" i="0" dirty="0">
                <a:effectLst/>
                <a:latin typeface="Cambria" panose="02040503050406030204" pitchFamily="18" charset="0"/>
                <a:ea typeface="Cambria" panose="02040503050406030204" pitchFamily="18" charset="0"/>
              </a:rPr>
              <a:t>, то менеджер сервисов считает, что в сервисе произошла ошибка</a:t>
            </a:r>
          </a:p>
        </p:txBody>
      </p:sp>
    </p:spTree>
    <p:extLst>
      <p:ext uri="{BB962C8B-B14F-4D97-AF65-F5344CB8AC3E}">
        <p14:creationId xmlns:p14="http://schemas.microsoft.com/office/powerpoint/2010/main" val="332019185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DFB2C3-4A00-7568-7D2A-B54F6DCA46A1}"/>
            </a:ext>
          </a:extLst>
        </p:cNvPr>
        <p:cNvGrpSpPr/>
        <p:nvPr/>
      </p:nvGrpSpPr>
      <p:grpSpPr>
        <a:xfrm>
          <a:off x="0" y="0"/>
          <a:ext cx="0" cy="0"/>
          <a:chOff x="0" y="0"/>
          <a:chExt cx="0" cy="0"/>
        </a:xfrm>
      </p:grpSpPr>
      <p:graphicFrame>
        <p:nvGraphicFramePr>
          <p:cNvPr id="6" name="Таблица 5">
            <a:extLst>
              <a:ext uri="{FF2B5EF4-FFF2-40B4-BE49-F238E27FC236}">
                <a16:creationId xmlns:a16="http://schemas.microsoft.com/office/drawing/2014/main" id="{DD77FC16-4ADF-C730-4AC6-AB4809FAFDB2}"/>
              </a:ext>
            </a:extLst>
          </p:cNvPr>
          <p:cNvGraphicFramePr>
            <a:graphicFrameLocks noGrp="1"/>
          </p:cNvGraphicFramePr>
          <p:nvPr/>
        </p:nvGraphicFramePr>
        <p:xfrm>
          <a:off x="990600" y="365126"/>
          <a:ext cx="10210800" cy="1018309"/>
        </p:xfrm>
        <a:graphic>
          <a:graphicData uri="http://schemas.openxmlformats.org/drawingml/2006/table">
            <a:tbl>
              <a:tblPr/>
              <a:tblGrid>
                <a:gridCol w="10210800">
                  <a:extLst>
                    <a:ext uri="{9D8B030D-6E8A-4147-A177-3AD203B41FA5}">
                      <a16:colId xmlns:a16="http://schemas.microsoft.com/office/drawing/2014/main" val="2263043944"/>
                    </a:ext>
                  </a:extLst>
                </a:gridCol>
              </a:tblGrid>
              <a:tr h="1018309">
                <a:tc>
                  <a:txBody>
                    <a:bodyPr/>
                    <a:lstStyle/>
                    <a:p>
                      <a:r>
                        <a:rPr lang="en-US" sz="4200" dirty="0">
                          <a:latin typeface="Cambria" panose="02040503050406030204" pitchFamily="18" charset="0"/>
                          <a:ea typeface="Cambria" panose="02040503050406030204" pitchFamily="18" charset="0"/>
                          <a:cs typeface="Arial" panose="020B0604020202020204" pitchFamily="34" charset="0"/>
                        </a:rPr>
                        <a:t>Windows-</a:t>
                      </a:r>
                      <a:r>
                        <a:rPr lang="ru-RU" sz="4200" dirty="0">
                          <a:latin typeface="Cambria" panose="02040503050406030204" pitchFamily="18" charset="0"/>
                          <a:ea typeface="Cambria" panose="02040503050406030204" pitchFamily="18" charset="0"/>
                          <a:cs typeface="Arial" panose="020B0604020202020204" pitchFamily="34" charset="0"/>
                        </a:rPr>
                        <a:t>сервисы</a:t>
                      </a:r>
                    </a:p>
                  </a:txBody>
                  <a:tcPr marL="0" marR="0" marT="0" marB="0" anchor="ctr">
                    <a:lnL w="12700" cmpd="sng">
                      <a:noFill/>
                      <a:prstDash val="solid"/>
                    </a:lnL>
                    <a:lnR w="12700" cmpd="sng">
                      <a:noFill/>
                      <a:prstDash val="solid"/>
                    </a:lnR>
                    <a:lnT w="12700" cmpd="sng">
                      <a:noFill/>
                      <a:prstDash val="soli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50384404"/>
                  </a:ext>
                </a:extLst>
              </a:tr>
            </a:tbl>
          </a:graphicData>
        </a:graphic>
      </p:graphicFrame>
      <p:sp>
        <p:nvSpPr>
          <p:cNvPr id="2" name="Rectangle 2">
            <a:extLst>
              <a:ext uri="{FF2B5EF4-FFF2-40B4-BE49-F238E27FC236}">
                <a16:creationId xmlns:a16="http://schemas.microsoft.com/office/drawing/2014/main" id="{6C6F8A5A-F2DE-30FB-3920-4F116486CAFE}"/>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LID4096"/>
          </a:p>
        </p:txBody>
      </p:sp>
      <p:sp>
        <p:nvSpPr>
          <p:cNvPr id="7" name="Объект 6">
            <a:extLst>
              <a:ext uri="{FF2B5EF4-FFF2-40B4-BE49-F238E27FC236}">
                <a16:creationId xmlns:a16="http://schemas.microsoft.com/office/drawing/2014/main" id="{389FF4F3-573A-E56B-D456-6E4EB3FEF3B5}"/>
              </a:ext>
            </a:extLst>
          </p:cNvPr>
          <p:cNvSpPr>
            <a:spLocks noGrp="1"/>
          </p:cNvSpPr>
          <p:nvPr>
            <p:ph idx="1"/>
          </p:nvPr>
        </p:nvSpPr>
        <p:spPr>
          <a:xfrm>
            <a:off x="838200" y="1622724"/>
            <a:ext cx="10363200" cy="5123132"/>
          </a:xfrm>
        </p:spPr>
        <p:txBody>
          <a:bodyPr>
            <a:normAutofit fontScale="92500"/>
          </a:bodyPr>
          <a:lstStyle/>
          <a:p>
            <a:pPr marL="0" indent="0">
              <a:buNone/>
            </a:pPr>
            <a:r>
              <a:rPr lang="ru-RU" i="0" dirty="0">
                <a:effectLst/>
                <a:latin typeface="Cambria" panose="02040503050406030204" pitchFamily="18" charset="0"/>
                <a:ea typeface="Cambria" panose="02040503050406030204" pitchFamily="18" charset="0"/>
              </a:rPr>
              <a:t>Функция, определяющая обработчик управляющих запросов, должна иметь следующий прототип:</a:t>
            </a:r>
          </a:p>
          <a:p>
            <a:pPr marL="0" indent="0">
              <a:buNone/>
            </a:pPr>
            <a:endParaRPr lang="ru-RU" dirty="0">
              <a:latin typeface="Cambria" panose="02040503050406030204" pitchFamily="18" charset="0"/>
              <a:ea typeface="Cambria" panose="02040503050406030204" pitchFamily="18" charset="0"/>
            </a:endParaRPr>
          </a:p>
          <a:p>
            <a:pPr marL="0" indent="0">
              <a:buNone/>
            </a:pPr>
            <a:endParaRPr lang="ru-RU" i="0" dirty="0">
              <a:effectLst/>
              <a:latin typeface="Cambria" panose="02040503050406030204" pitchFamily="18" charset="0"/>
              <a:ea typeface="Cambria" panose="02040503050406030204" pitchFamily="18" charset="0"/>
            </a:endParaRPr>
          </a:p>
          <a:p>
            <a:pPr marL="0" indent="0">
              <a:buNone/>
            </a:pPr>
            <a:r>
              <a:rPr lang="ru-RU" i="0" dirty="0">
                <a:effectLst/>
                <a:latin typeface="Cambria" panose="02040503050406030204" pitchFamily="18" charset="0"/>
                <a:ea typeface="Cambria" panose="02040503050406030204" pitchFamily="18" charset="0"/>
              </a:rPr>
              <a:t>Если определяется только один сервис, то эта функция обычно называется </a:t>
            </a:r>
            <a:r>
              <a:rPr lang="ru-RU" b="1" i="0" dirty="0" err="1">
                <a:effectLst/>
                <a:latin typeface="Cambria" panose="02040503050406030204" pitchFamily="18" charset="0"/>
                <a:ea typeface="Cambria" panose="02040503050406030204" pitchFamily="18" charset="0"/>
                <a:hlinkClick r:id="rId2">
                  <a:extLst>
                    <a:ext uri="{A12FA001-AC4F-418D-AE19-62706E023703}">
                      <ahyp:hlinkClr xmlns:ahyp="http://schemas.microsoft.com/office/drawing/2018/hyperlinkcolor" val="tx"/>
                    </a:ext>
                  </a:extLst>
                </a:hlinkClick>
              </a:rPr>
              <a:t>ServiceCtrlHandler</a:t>
            </a:r>
            <a:endParaRPr lang="ru-RU" b="1" dirty="0">
              <a:latin typeface="Cambria" panose="02040503050406030204" pitchFamily="18" charset="0"/>
              <a:ea typeface="Cambria" panose="02040503050406030204" pitchFamily="18" charset="0"/>
            </a:endParaRPr>
          </a:p>
          <a:p>
            <a:pPr marL="0" indent="0">
              <a:buNone/>
            </a:pPr>
            <a:r>
              <a:rPr lang="ru-RU" i="0" dirty="0">
                <a:effectLst/>
                <a:latin typeface="Cambria" panose="02040503050406030204" pitchFamily="18" charset="0"/>
                <a:ea typeface="Cambria" panose="02040503050406030204" pitchFamily="18" charset="0"/>
              </a:rPr>
              <a:t>Если же в приложении определяется несколько сервисов, то естественно, что обработчик запросов для каждого сервиса должен иметь свое имя. Эта функция содержит только один параметр, который содержит код управляющего сигнала </a:t>
            </a:r>
          </a:p>
          <a:p>
            <a:pPr marL="0" indent="0">
              <a:buNone/>
            </a:pPr>
            <a:r>
              <a:rPr lang="ru-RU" i="0" dirty="0">
                <a:effectLst/>
                <a:latin typeface="Cambria" panose="02040503050406030204" pitchFamily="18" charset="0"/>
                <a:ea typeface="Cambria" panose="02040503050406030204" pitchFamily="18" charset="0"/>
              </a:rPr>
              <a:t>Так как обработчик запросов вызывается диспетчером сервиса, то и коды управляющих сигналов он получает от своего диспетчера </a:t>
            </a:r>
          </a:p>
        </p:txBody>
      </p:sp>
      <p:pic>
        <p:nvPicPr>
          <p:cNvPr id="5" name="Picture 4">
            <a:extLst>
              <a:ext uri="{FF2B5EF4-FFF2-40B4-BE49-F238E27FC236}">
                <a16:creationId xmlns:a16="http://schemas.microsoft.com/office/drawing/2014/main" id="{269EC96D-D9F8-A982-1486-BB757855022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147887" y="2736215"/>
            <a:ext cx="7896225" cy="40276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2314731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DFB2C3-4A00-7568-7D2A-B54F6DCA46A1}"/>
            </a:ext>
          </a:extLst>
        </p:cNvPr>
        <p:cNvGrpSpPr/>
        <p:nvPr/>
      </p:nvGrpSpPr>
      <p:grpSpPr>
        <a:xfrm>
          <a:off x="0" y="0"/>
          <a:ext cx="0" cy="0"/>
          <a:chOff x="0" y="0"/>
          <a:chExt cx="0" cy="0"/>
        </a:xfrm>
      </p:grpSpPr>
      <p:graphicFrame>
        <p:nvGraphicFramePr>
          <p:cNvPr id="6" name="Таблица 5">
            <a:extLst>
              <a:ext uri="{FF2B5EF4-FFF2-40B4-BE49-F238E27FC236}">
                <a16:creationId xmlns:a16="http://schemas.microsoft.com/office/drawing/2014/main" id="{DD77FC16-4ADF-C730-4AC6-AB4809FAFDB2}"/>
              </a:ext>
            </a:extLst>
          </p:cNvPr>
          <p:cNvGraphicFramePr>
            <a:graphicFrameLocks noGrp="1"/>
          </p:cNvGraphicFramePr>
          <p:nvPr/>
        </p:nvGraphicFramePr>
        <p:xfrm>
          <a:off x="990600" y="365126"/>
          <a:ext cx="10210800" cy="1018309"/>
        </p:xfrm>
        <a:graphic>
          <a:graphicData uri="http://schemas.openxmlformats.org/drawingml/2006/table">
            <a:tbl>
              <a:tblPr/>
              <a:tblGrid>
                <a:gridCol w="10210800">
                  <a:extLst>
                    <a:ext uri="{9D8B030D-6E8A-4147-A177-3AD203B41FA5}">
                      <a16:colId xmlns:a16="http://schemas.microsoft.com/office/drawing/2014/main" val="2263043944"/>
                    </a:ext>
                  </a:extLst>
                </a:gridCol>
              </a:tblGrid>
              <a:tr h="1018309">
                <a:tc>
                  <a:txBody>
                    <a:bodyPr/>
                    <a:lstStyle/>
                    <a:p>
                      <a:r>
                        <a:rPr lang="en-US" sz="4200" dirty="0">
                          <a:latin typeface="Cambria" panose="02040503050406030204" pitchFamily="18" charset="0"/>
                          <a:ea typeface="Cambria" panose="02040503050406030204" pitchFamily="18" charset="0"/>
                          <a:cs typeface="Arial" panose="020B0604020202020204" pitchFamily="34" charset="0"/>
                        </a:rPr>
                        <a:t>Windows-</a:t>
                      </a:r>
                      <a:r>
                        <a:rPr lang="ru-RU" sz="4200" dirty="0">
                          <a:latin typeface="Cambria" panose="02040503050406030204" pitchFamily="18" charset="0"/>
                          <a:ea typeface="Cambria" panose="02040503050406030204" pitchFamily="18" charset="0"/>
                          <a:cs typeface="Arial" panose="020B0604020202020204" pitchFamily="34" charset="0"/>
                        </a:rPr>
                        <a:t>сервисы</a:t>
                      </a:r>
                    </a:p>
                  </a:txBody>
                  <a:tcPr marL="0" marR="0" marT="0" marB="0" anchor="ctr">
                    <a:lnL w="12700" cmpd="sng">
                      <a:noFill/>
                      <a:prstDash val="solid"/>
                    </a:lnL>
                    <a:lnR w="12700" cmpd="sng">
                      <a:noFill/>
                      <a:prstDash val="solid"/>
                    </a:lnR>
                    <a:lnT w="12700" cmpd="sng">
                      <a:noFill/>
                      <a:prstDash val="soli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50384404"/>
                  </a:ext>
                </a:extLst>
              </a:tr>
            </a:tbl>
          </a:graphicData>
        </a:graphic>
      </p:graphicFrame>
      <p:sp>
        <p:nvSpPr>
          <p:cNvPr id="2" name="Rectangle 2">
            <a:extLst>
              <a:ext uri="{FF2B5EF4-FFF2-40B4-BE49-F238E27FC236}">
                <a16:creationId xmlns:a16="http://schemas.microsoft.com/office/drawing/2014/main" id="{6C6F8A5A-F2DE-30FB-3920-4F116486CAFE}"/>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LID4096"/>
          </a:p>
        </p:txBody>
      </p:sp>
      <p:sp>
        <p:nvSpPr>
          <p:cNvPr id="5" name="Content Placeholder 4">
            <a:extLst>
              <a:ext uri="{FF2B5EF4-FFF2-40B4-BE49-F238E27FC236}">
                <a16:creationId xmlns:a16="http://schemas.microsoft.com/office/drawing/2014/main" id="{3C158D3B-F088-1E60-FA67-19BA6FB1BAA3}"/>
              </a:ext>
            </a:extLst>
          </p:cNvPr>
          <p:cNvSpPr>
            <a:spLocks noGrp="1"/>
          </p:cNvSpPr>
          <p:nvPr>
            <p:ph idx="1"/>
          </p:nvPr>
        </p:nvSpPr>
        <p:spPr/>
        <p:txBody>
          <a:bodyPr/>
          <a:lstStyle/>
          <a:p>
            <a:pPr marL="0" indent="0">
              <a:buNone/>
            </a:pPr>
            <a:r>
              <a:rPr lang="ru-RU" i="0" dirty="0">
                <a:effectLst/>
                <a:latin typeface="Cambria" panose="02040503050406030204" pitchFamily="18" charset="0"/>
                <a:ea typeface="Cambria" panose="02040503050406030204" pitchFamily="18" charset="0"/>
              </a:rPr>
              <a:t>Возможны следующие основные управляющие коды:</a:t>
            </a:r>
          </a:p>
          <a:p>
            <a:pPr>
              <a:buFont typeface="Wingdings" panose="05000000000000000000" pitchFamily="2" charset="2"/>
              <a:buChar char="Ø"/>
            </a:pPr>
            <a:r>
              <a:rPr lang="en-US" i="0" dirty="0">
                <a:effectLst/>
                <a:latin typeface="Cambria" panose="02040503050406030204" pitchFamily="18" charset="0"/>
                <a:ea typeface="Cambria" panose="02040503050406030204" pitchFamily="18" charset="0"/>
              </a:rPr>
              <a:t>SERVICE_CONTROL_STOP </a:t>
            </a:r>
            <a:r>
              <a:rPr lang="ru-RU" i="0" dirty="0">
                <a:effectLst/>
                <a:latin typeface="Cambria" panose="02040503050406030204" pitchFamily="18" charset="0"/>
                <a:ea typeface="Cambria" panose="02040503050406030204" pitchFamily="18" charset="0"/>
              </a:rPr>
              <a:t>–</a:t>
            </a:r>
            <a:r>
              <a:rPr lang="en-US" i="0" dirty="0">
                <a:effectLst/>
                <a:latin typeface="Cambria" panose="02040503050406030204" pitchFamily="18" charset="0"/>
                <a:ea typeface="Cambria" panose="02040503050406030204" pitchFamily="18" charset="0"/>
              </a:rPr>
              <a:t> </a:t>
            </a:r>
            <a:r>
              <a:rPr lang="ru-RU" i="0" dirty="0">
                <a:effectLst/>
                <a:latin typeface="Cambria" panose="02040503050406030204" pitchFamily="18" charset="0"/>
                <a:ea typeface="Cambria" panose="02040503050406030204" pitchFamily="18" charset="0"/>
              </a:rPr>
              <a:t>остановить сервис</a:t>
            </a:r>
          </a:p>
          <a:p>
            <a:pPr>
              <a:buFont typeface="Wingdings" panose="05000000000000000000" pitchFamily="2" charset="2"/>
              <a:buChar char="Ø"/>
            </a:pPr>
            <a:r>
              <a:rPr lang="en-US" i="0" dirty="0">
                <a:effectLst/>
                <a:latin typeface="Cambria" panose="02040503050406030204" pitchFamily="18" charset="0"/>
                <a:ea typeface="Cambria" panose="02040503050406030204" pitchFamily="18" charset="0"/>
              </a:rPr>
              <a:t>SERVICE_CONTROL_PAUSE </a:t>
            </a:r>
            <a:r>
              <a:rPr lang="ru-RU" i="0" dirty="0">
                <a:effectLst/>
                <a:latin typeface="Cambria" panose="02040503050406030204" pitchFamily="18" charset="0"/>
                <a:ea typeface="Cambria" panose="02040503050406030204" pitchFamily="18" charset="0"/>
              </a:rPr>
              <a:t>– приостановить сервис</a:t>
            </a:r>
          </a:p>
          <a:p>
            <a:pPr>
              <a:buFont typeface="Wingdings" panose="05000000000000000000" pitchFamily="2" charset="2"/>
              <a:buChar char="Ø"/>
            </a:pPr>
            <a:r>
              <a:rPr lang="en-US" i="0" dirty="0">
                <a:effectLst/>
                <a:latin typeface="Cambria" panose="02040503050406030204" pitchFamily="18" charset="0"/>
                <a:ea typeface="Cambria" panose="02040503050406030204" pitchFamily="18" charset="0"/>
              </a:rPr>
              <a:t>SERVICE_CONTROL_CONTINUE</a:t>
            </a:r>
            <a:r>
              <a:rPr lang="ru-RU" i="0" dirty="0">
                <a:effectLst/>
                <a:latin typeface="Cambria" panose="02040503050406030204" pitchFamily="18" charset="0"/>
                <a:ea typeface="Cambria" panose="02040503050406030204" pitchFamily="18" charset="0"/>
              </a:rPr>
              <a:t> – возобновить сервис</a:t>
            </a:r>
          </a:p>
          <a:p>
            <a:pPr>
              <a:buFont typeface="Wingdings" panose="05000000000000000000" pitchFamily="2" charset="2"/>
              <a:buChar char="Ø"/>
            </a:pPr>
            <a:r>
              <a:rPr lang="en-US" i="0" dirty="0">
                <a:effectLst/>
                <a:latin typeface="Cambria" panose="02040503050406030204" pitchFamily="18" charset="0"/>
                <a:ea typeface="Cambria" panose="02040503050406030204" pitchFamily="18" charset="0"/>
              </a:rPr>
              <a:t>SERVICE_CONTROL_INTERROGATE </a:t>
            </a:r>
            <a:r>
              <a:rPr lang="ru-RU" i="0" dirty="0">
                <a:effectLst/>
                <a:latin typeface="Cambria" panose="02040503050406030204" pitchFamily="18" charset="0"/>
                <a:ea typeface="Cambria" panose="02040503050406030204" pitchFamily="18" charset="0"/>
              </a:rPr>
              <a:t>– обновить состояние сервиса</a:t>
            </a:r>
          </a:p>
          <a:p>
            <a:pPr>
              <a:buFont typeface="Wingdings" panose="05000000000000000000" pitchFamily="2" charset="2"/>
              <a:buChar char="Ø"/>
            </a:pPr>
            <a:r>
              <a:rPr lang="en-US" i="0" dirty="0">
                <a:effectLst/>
                <a:latin typeface="Cambria" panose="02040503050406030204" pitchFamily="18" charset="0"/>
                <a:ea typeface="Cambria" panose="02040503050406030204" pitchFamily="18" charset="0"/>
              </a:rPr>
              <a:t>SERVICE_CONTROL_SHUTDOWN </a:t>
            </a:r>
            <a:r>
              <a:rPr lang="ru-RU" i="0" dirty="0">
                <a:effectLst/>
                <a:latin typeface="Cambria" panose="02040503050406030204" pitchFamily="18" charset="0"/>
                <a:ea typeface="Cambria" panose="02040503050406030204" pitchFamily="18" charset="0"/>
              </a:rPr>
              <a:t>– закончить работу сервиса</a:t>
            </a:r>
          </a:p>
          <a:p>
            <a:endParaRPr lang="en-US" dirty="0"/>
          </a:p>
        </p:txBody>
      </p:sp>
    </p:spTree>
    <p:extLst>
      <p:ext uri="{BB962C8B-B14F-4D97-AF65-F5344CB8AC3E}">
        <p14:creationId xmlns:p14="http://schemas.microsoft.com/office/powerpoint/2010/main" val="25047196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DFB2C3-4A00-7568-7D2A-B54F6DCA46A1}"/>
            </a:ext>
          </a:extLst>
        </p:cNvPr>
        <p:cNvGrpSpPr/>
        <p:nvPr/>
      </p:nvGrpSpPr>
      <p:grpSpPr>
        <a:xfrm>
          <a:off x="0" y="0"/>
          <a:ext cx="0" cy="0"/>
          <a:chOff x="0" y="0"/>
          <a:chExt cx="0" cy="0"/>
        </a:xfrm>
      </p:grpSpPr>
      <p:graphicFrame>
        <p:nvGraphicFramePr>
          <p:cNvPr id="6" name="Таблица 5">
            <a:extLst>
              <a:ext uri="{FF2B5EF4-FFF2-40B4-BE49-F238E27FC236}">
                <a16:creationId xmlns:a16="http://schemas.microsoft.com/office/drawing/2014/main" id="{DD77FC16-4ADF-C730-4AC6-AB4809FAFDB2}"/>
              </a:ext>
            </a:extLst>
          </p:cNvPr>
          <p:cNvGraphicFramePr>
            <a:graphicFrameLocks noGrp="1"/>
          </p:cNvGraphicFramePr>
          <p:nvPr/>
        </p:nvGraphicFramePr>
        <p:xfrm>
          <a:off x="990600" y="365126"/>
          <a:ext cx="10210800" cy="1018309"/>
        </p:xfrm>
        <a:graphic>
          <a:graphicData uri="http://schemas.openxmlformats.org/drawingml/2006/table">
            <a:tbl>
              <a:tblPr/>
              <a:tblGrid>
                <a:gridCol w="10210800">
                  <a:extLst>
                    <a:ext uri="{9D8B030D-6E8A-4147-A177-3AD203B41FA5}">
                      <a16:colId xmlns:a16="http://schemas.microsoft.com/office/drawing/2014/main" val="2263043944"/>
                    </a:ext>
                  </a:extLst>
                </a:gridCol>
              </a:tblGrid>
              <a:tr h="1018309">
                <a:tc>
                  <a:txBody>
                    <a:bodyPr/>
                    <a:lstStyle/>
                    <a:p>
                      <a:r>
                        <a:rPr lang="en-US" sz="4200" dirty="0">
                          <a:latin typeface="Cambria" panose="02040503050406030204" pitchFamily="18" charset="0"/>
                          <a:ea typeface="Cambria" panose="02040503050406030204" pitchFamily="18" charset="0"/>
                          <a:cs typeface="Arial" panose="020B0604020202020204" pitchFamily="34" charset="0"/>
                        </a:rPr>
                        <a:t>Windows-</a:t>
                      </a:r>
                      <a:r>
                        <a:rPr lang="ru-RU" sz="4200" dirty="0">
                          <a:latin typeface="Cambria" panose="02040503050406030204" pitchFamily="18" charset="0"/>
                          <a:ea typeface="Cambria" panose="02040503050406030204" pitchFamily="18" charset="0"/>
                          <a:cs typeface="Arial" panose="020B0604020202020204" pitchFamily="34" charset="0"/>
                        </a:rPr>
                        <a:t>сервисы</a:t>
                      </a:r>
                    </a:p>
                  </a:txBody>
                  <a:tcPr marL="0" marR="0" marT="0" marB="0" anchor="ctr">
                    <a:lnL w="12700" cmpd="sng">
                      <a:noFill/>
                      <a:prstDash val="solid"/>
                    </a:lnL>
                    <a:lnR w="12700" cmpd="sng">
                      <a:noFill/>
                      <a:prstDash val="solid"/>
                    </a:lnR>
                    <a:lnT w="12700" cmpd="sng">
                      <a:noFill/>
                      <a:prstDash val="soli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50384404"/>
                  </a:ext>
                </a:extLst>
              </a:tr>
            </a:tbl>
          </a:graphicData>
        </a:graphic>
      </p:graphicFrame>
      <p:sp>
        <p:nvSpPr>
          <p:cNvPr id="2" name="Rectangle 2">
            <a:extLst>
              <a:ext uri="{FF2B5EF4-FFF2-40B4-BE49-F238E27FC236}">
                <a16:creationId xmlns:a16="http://schemas.microsoft.com/office/drawing/2014/main" id="{6C6F8A5A-F2DE-30FB-3920-4F116486CAFE}"/>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LID4096"/>
          </a:p>
        </p:txBody>
      </p:sp>
      <p:sp>
        <p:nvSpPr>
          <p:cNvPr id="5" name="Content Placeholder 4">
            <a:extLst>
              <a:ext uri="{FF2B5EF4-FFF2-40B4-BE49-F238E27FC236}">
                <a16:creationId xmlns:a16="http://schemas.microsoft.com/office/drawing/2014/main" id="{3C158D3B-F088-1E60-FA67-19BA6FB1BAA3}"/>
              </a:ext>
            </a:extLst>
          </p:cNvPr>
          <p:cNvSpPr>
            <a:spLocks noGrp="1"/>
          </p:cNvSpPr>
          <p:nvPr>
            <p:ph idx="1"/>
          </p:nvPr>
        </p:nvSpPr>
        <p:spPr/>
        <p:txBody>
          <a:bodyPr>
            <a:normAutofit lnSpcReduction="10000"/>
          </a:bodyPr>
          <a:lstStyle/>
          <a:p>
            <a:pPr marL="0" indent="0">
              <a:buNone/>
            </a:pPr>
            <a:r>
              <a:rPr lang="ru-RU" i="0" dirty="0">
                <a:effectLst/>
                <a:latin typeface="Cambria" panose="02040503050406030204" pitchFamily="18" charset="0"/>
                <a:ea typeface="Cambria" panose="02040503050406030204" pitchFamily="18" charset="0"/>
              </a:rPr>
              <a:t>Но обработчик должен обрабатывать только те команды, которые допускаются в поле </a:t>
            </a:r>
            <a:r>
              <a:rPr lang="ru-RU" b="1" i="1" dirty="0" err="1">
                <a:effectLst/>
                <a:latin typeface="Cambria" panose="02040503050406030204" pitchFamily="18" charset="0"/>
                <a:ea typeface="Cambria" panose="02040503050406030204" pitchFamily="18" charset="0"/>
              </a:rPr>
              <a:t>dwControlsAccepted</a:t>
            </a:r>
            <a:r>
              <a:rPr lang="ru-RU" i="0" dirty="0">
                <a:effectLst/>
                <a:latin typeface="Cambria" panose="02040503050406030204" pitchFamily="18" charset="0"/>
                <a:ea typeface="Cambria" panose="02040503050406030204" pitchFamily="18" charset="0"/>
              </a:rPr>
              <a:t> структуры типа </a:t>
            </a:r>
            <a:r>
              <a:rPr lang="ru-RU" b="1" i="0" dirty="0">
                <a:effectLst/>
                <a:latin typeface="Cambria" panose="02040503050406030204" pitchFamily="18" charset="0"/>
                <a:ea typeface="Cambria" panose="02040503050406030204" pitchFamily="18" charset="0"/>
              </a:rPr>
              <a:t>SERVICE_STATUS</a:t>
            </a:r>
            <a:r>
              <a:rPr lang="ru-RU" i="0" dirty="0">
                <a:effectLst/>
                <a:latin typeface="Cambria" panose="02040503050406030204" pitchFamily="18" charset="0"/>
                <a:ea typeface="Cambria" panose="02040503050406030204" pitchFamily="18" charset="0"/>
              </a:rPr>
              <a:t>, рассмотренной ранее</a:t>
            </a:r>
          </a:p>
          <a:p>
            <a:pPr marL="0" indent="0">
              <a:buNone/>
            </a:pPr>
            <a:r>
              <a:rPr lang="ru-RU" i="0" dirty="0">
                <a:effectLst/>
                <a:latin typeface="Cambria" panose="02040503050406030204" pitchFamily="18" charset="0"/>
                <a:ea typeface="Cambria" panose="02040503050406030204" pitchFamily="18" charset="0"/>
              </a:rPr>
              <a:t>По соглашению обработчик всегда получает сигнал с кодом </a:t>
            </a:r>
            <a:r>
              <a:rPr lang="ru-RU" b="1" i="0" dirty="0">
                <a:effectLst/>
                <a:latin typeface="Cambria" panose="02040503050406030204" pitchFamily="18" charset="0"/>
                <a:ea typeface="Cambria" panose="02040503050406030204" pitchFamily="18" charset="0"/>
              </a:rPr>
              <a:t>SERVICE_CONTROL_INTERROGATE</a:t>
            </a:r>
            <a:r>
              <a:rPr lang="ru-RU" i="0" dirty="0">
                <a:effectLst/>
                <a:latin typeface="Cambria" panose="02040503050406030204" pitchFamily="18" charset="0"/>
                <a:ea typeface="Cambria" panose="02040503050406030204" pitchFamily="18" charset="0"/>
              </a:rPr>
              <a:t>, по которому он должен немедленно обновить состояние сервиса</a:t>
            </a:r>
          </a:p>
          <a:p>
            <a:pPr marL="0" indent="0">
              <a:buNone/>
            </a:pPr>
            <a:r>
              <a:rPr lang="ru-RU" i="0" dirty="0">
                <a:effectLst/>
                <a:latin typeface="Cambria" panose="02040503050406030204" pitchFamily="18" charset="0"/>
                <a:ea typeface="Cambria" panose="02040503050406030204" pitchFamily="18" charset="0"/>
              </a:rPr>
              <a:t>Для обновления состояния сервиса используется функция </a:t>
            </a:r>
            <a:r>
              <a:rPr lang="ru-RU" b="1" i="0" dirty="0" err="1">
                <a:effectLst/>
                <a:latin typeface="Cambria" panose="02040503050406030204" pitchFamily="18" charset="0"/>
                <a:ea typeface="Cambria" panose="02040503050406030204" pitchFamily="18" charset="0"/>
                <a:hlinkClick r:id="rId2">
                  <a:extLst>
                    <a:ext uri="{A12FA001-AC4F-418D-AE19-62706E023703}">
                      <ahyp:hlinkClr xmlns:ahyp="http://schemas.microsoft.com/office/drawing/2018/hyperlinkcolor" val="tx"/>
                    </a:ext>
                  </a:extLst>
                </a:hlinkClick>
              </a:rPr>
              <a:t>SetServiceStatus</a:t>
            </a:r>
            <a:r>
              <a:rPr lang="ru-RU" i="0" dirty="0">
                <a:effectLst/>
                <a:latin typeface="Cambria" panose="02040503050406030204" pitchFamily="18" charset="0"/>
                <a:ea typeface="Cambria" panose="02040503050406030204" pitchFamily="18" charset="0"/>
              </a:rPr>
              <a:t>, которая была рассмотрена в предыдущем разделе. Кроме того, обработчик может получать коды, определенные пользователем. Для кодов пользователя зарезервирован диапазон от 128 до 255</a:t>
            </a:r>
            <a:endParaRPr lang="en-US" dirty="0"/>
          </a:p>
        </p:txBody>
      </p:sp>
    </p:spTree>
    <p:extLst>
      <p:ext uri="{BB962C8B-B14F-4D97-AF65-F5344CB8AC3E}">
        <p14:creationId xmlns:p14="http://schemas.microsoft.com/office/powerpoint/2010/main" val="24461579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DFB2C3-4A00-7568-7D2A-B54F6DCA46A1}"/>
            </a:ext>
          </a:extLst>
        </p:cNvPr>
        <p:cNvGrpSpPr/>
        <p:nvPr/>
      </p:nvGrpSpPr>
      <p:grpSpPr>
        <a:xfrm>
          <a:off x="0" y="0"/>
          <a:ext cx="0" cy="0"/>
          <a:chOff x="0" y="0"/>
          <a:chExt cx="0" cy="0"/>
        </a:xfrm>
      </p:grpSpPr>
      <p:graphicFrame>
        <p:nvGraphicFramePr>
          <p:cNvPr id="6" name="Таблица 5">
            <a:extLst>
              <a:ext uri="{FF2B5EF4-FFF2-40B4-BE49-F238E27FC236}">
                <a16:creationId xmlns:a16="http://schemas.microsoft.com/office/drawing/2014/main" id="{DD77FC16-4ADF-C730-4AC6-AB4809FAFDB2}"/>
              </a:ext>
            </a:extLst>
          </p:cNvPr>
          <p:cNvGraphicFramePr>
            <a:graphicFrameLocks noGrp="1"/>
          </p:cNvGraphicFramePr>
          <p:nvPr/>
        </p:nvGraphicFramePr>
        <p:xfrm>
          <a:off x="990600" y="365126"/>
          <a:ext cx="10210800" cy="1018309"/>
        </p:xfrm>
        <a:graphic>
          <a:graphicData uri="http://schemas.openxmlformats.org/drawingml/2006/table">
            <a:tbl>
              <a:tblPr/>
              <a:tblGrid>
                <a:gridCol w="10210800">
                  <a:extLst>
                    <a:ext uri="{9D8B030D-6E8A-4147-A177-3AD203B41FA5}">
                      <a16:colId xmlns:a16="http://schemas.microsoft.com/office/drawing/2014/main" val="2263043944"/>
                    </a:ext>
                  </a:extLst>
                </a:gridCol>
              </a:tblGrid>
              <a:tr h="1018309">
                <a:tc>
                  <a:txBody>
                    <a:bodyPr/>
                    <a:lstStyle/>
                    <a:p>
                      <a:r>
                        <a:rPr lang="en-US" sz="4200" dirty="0">
                          <a:latin typeface="Cambria" panose="02040503050406030204" pitchFamily="18" charset="0"/>
                          <a:ea typeface="Cambria" panose="02040503050406030204" pitchFamily="18" charset="0"/>
                          <a:cs typeface="Arial" panose="020B0604020202020204" pitchFamily="34" charset="0"/>
                        </a:rPr>
                        <a:t>Windows-</a:t>
                      </a:r>
                      <a:r>
                        <a:rPr lang="ru-RU" sz="4200" dirty="0">
                          <a:latin typeface="Cambria" panose="02040503050406030204" pitchFamily="18" charset="0"/>
                          <a:ea typeface="Cambria" panose="02040503050406030204" pitchFamily="18" charset="0"/>
                          <a:cs typeface="Arial" panose="020B0604020202020204" pitchFamily="34" charset="0"/>
                        </a:rPr>
                        <a:t>сервисы</a:t>
                      </a:r>
                    </a:p>
                  </a:txBody>
                  <a:tcPr marL="0" marR="0" marT="0" marB="0" anchor="ctr">
                    <a:lnL w="12700" cmpd="sng">
                      <a:noFill/>
                      <a:prstDash val="solid"/>
                    </a:lnL>
                    <a:lnR w="12700" cmpd="sng">
                      <a:noFill/>
                      <a:prstDash val="solid"/>
                    </a:lnR>
                    <a:lnT w="12700" cmpd="sng">
                      <a:noFill/>
                      <a:prstDash val="soli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50384404"/>
                  </a:ext>
                </a:extLst>
              </a:tr>
            </a:tbl>
          </a:graphicData>
        </a:graphic>
      </p:graphicFrame>
      <p:sp>
        <p:nvSpPr>
          <p:cNvPr id="2" name="Rectangle 2">
            <a:extLst>
              <a:ext uri="{FF2B5EF4-FFF2-40B4-BE49-F238E27FC236}">
                <a16:creationId xmlns:a16="http://schemas.microsoft.com/office/drawing/2014/main" id="{6C6F8A5A-F2DE-30FB-3920-4F116486CAFE}"/>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LID4096"/>
          </a:p>
        </p:txBody>
      </p:sp>
      <p:sp>
        <p:nvSpPr>
          <p:cNvPr id="5" name="Content Placeholder 4">
            <a:extLst>
              <a:ext uri="{FF2B5EF4-FFF2-40B4-BE49-F238E27FC236}">
                <a16:creationId xmlns:a16="http://schemas.microsoft.com/office/drawing/2014/main" id="{3C158D3B-F088-1E60-FA67-19BA6FB1BAA3}"/>
              </a:ext>
            </a:extLst>
          </p:cNvPr>
          <p:cNvSpPr>
            <a:spLocks noGrp="1"/>
          </p:cNvSpPr>
          <p:nvPr>
            <p:ph idx="1"/>
          </p:nvPr>
        </p:nvSpPr>
        <p:spPr/>
        <p:txBody>
          <a:bodyPr>
            <a:normAutofit lnSpcReduction="10000"/>
          </a:bodyPr>
          <a:lstStyle/>
          <a:p>
            <a:pPr marL="0" indent="0">
              <a:buNone/>
            </a:pPr>
            <a:r>
              <a:rPr lang="ru-RU" i="0" dirty="0">
                <a:effectLst/>
                <a:latin typeface="Cambria" panose="02040503050406030204" pitchFamily="18" charset="0"/>
                <a:ea typeface="Cambria" panose="02040503050406030204" pitchFamily="18" charset="0"/>
              </a:rPr>
              <a:t>Вызывается обработчик управляющих запросов диспетчером сервиса и, следовательно, выполняется в его контексте</a:t>
            </a:r>
          </a:p>
          <a:p>
            <a:pPr marL="0" indent="0">
              <a:buNone/>
            </a:pPr>
            <a:r>
              <a:rPr lang="ru-RU" i="0" dirty="0">
                <a:effectLst/>
                <a:latin typeface="Cambria" panose="02040503050406030204" pitchFamily="18" charset="0"/>
                <a:ea typeface="Cambria" panose="02040503050406030204" pitchFamily="18" charset="0"/>
              </a:rPr>
              <a:t>Обработчик должен изменить состояние сервиса в течение 30 секунд, в противном случае диспетчер сервисов считает, что произошла ошибка</a:t>
            </a:r>
          </a:p>
          <a:p>
            <a:pPr marL="0" indent="0">
              <a:buNone/>
            </a:pPr>
            <a:r>
              <a:rPr lang="ru-RU" i="0" dirty="0">
                <a:effectLst/>
                <a:latin typeface="Cambria" panose="02040503050406030204" pitchFamily="18" charset="0"/>
                <a:ea typeface="Cambria" panose="02040503050406030204" pitchFamily="18" charset="0"/>
              </a:rPr>
              <a:t>Если для изменения состояния сервиса требуется более продолжительный интервал времени, то для этой цели нужно запустить отдельный поток</a:t>
            </a:r>
          </a:p>
          <a:p>
            <a:pPr marL="0" indent="0">
              <a:buNone/>
            </a:pPr>
            <a:r>
              <a:rPr lang="ru-RU" i="0" dirty="0">
                <a:effectLst/>
                <a:latin typeface="Cambria" panose="02040503050406030204" pitchFamily="18" charset="0"/>
                <a:ea typeface="Cambria" panose="02040503050406030204" pitchFamily="18" charset="0"/>
              </a:rPr>
              <a:t>Для обработки кода </a:t>
            </a:r>
            <a:r>
              <a:rPr lang="ru-RU" b="1" i="0" dirty="0">
                <a:effectLst/>
                <a:latin typeface="Cambria" panose="02040503050406030204" pitchFamily="18" charset="0"/>
                <a:ea typeface="Cambria" panose="02040503050406030204" pitchFamily="18" charset="0"/>
              </a:rPr>
              <a:t>SERVICE_CONTROL_SHUTDOWN </a:t>
            </a:r>
            <a:r>
              <a:rPr lang="ru-RU" i="0" dirty="0">
                <a:effectLst/>
                <a:latin typeface="Cambria" panose="02040503050406030204" pitchFamily="18" charset="0"/>
                <a:ea typeface="Cambria" panose="02040503050406030204" pitchFamily="18" charset="0"/>
              </a:rPr>
              <a:t>сервису отводится 20 секунд, в течение которых он должен освободить захваченные им ресурсы</a:t>
            </a:r>
            <a:endParaRPr lang="en-US" dirty="0"/>
          </a:p>
        </p:txBody>
      </p:sp>
    </p:spTree>
    <p:extLst>
      <p:ext uri="{BB962C8B-B14F-4D97-AF65-F5344CB8AC3E}">
        <p14:creationId xmlns:p14="http://schemas.microsoft.com/office/powerpoint/2010/main" val="215963903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DFB2C3-4A00-7568-7D2A-B54F6DCA46A1}"/>
            </a:ext>
          </a:extLst>
        </p:cNvPr>
        <p:cNvGrpSpPr/>
        <p:nvPr/>
      </p:nvGrpSpPr>
      <p:grpSpPr>
        <a:xfrm>
          <a:off x="0" y="0"/>
          <a:ext cx="0" cy="0"/>
          <a:chOff x="0" y="0"/>
          <a:chExt cx="0" cy="0"/>
        </a:xfrm>
      </p:grpSpPr>
      <p:graphicFrame>
        <p:nvGraphicFramePr>
          <p:cNvPr id="6" name="Таблица 5">
            <a:extLst>
              <a:ext uri="{FF2B5EF4-FFF2-40B4-BE49-F238E27FC236}">
                <a16:creationId xmlns:a16="http://schemas.microsoft.com/office/drawing/2014/main" id="{DD77FC16-4ADF-C730-4AC6-AB4809FAFDB2}"/>
              </a:ext>
            </a:extLst>
          </p:cNvPr>
          <p:cNvGraphicFramePr>
            <a:graphicFrameLocks noGrp="1"/>
          </p:cNvGraphicFramePr>
          <p:nvPr/>
        </p:nvGraphicFramePr>
        <p:xfrm>
          <a:off x="990600" y="365126"/>
          <a:ext cx="10210800" cy="1018309"/>
        </p:xfrm>
        <a:graphic>
          <a:graphicData uri="http://schemas.openxmlformats.org/drawingml/2006/table">
            <a:tbl>
              <a:tblPr/>
              <a:tblGrid>
                <a:gridCol w="10210800">
                  <a:extLst>
                    <a:ext uri="{9D8B030D-6E8A-4147-A177-3AD203B41FA5}">
                      <a16:colId xmlns:a16="http://schemas.microsoft.com/office/drawing/2014/main" val="2263043944"/>
                    </a:ext>
                  </a:extLst>
                </a:gridCol>
              </a:tblGrid>
              <a:tr h="1018309">
                <a:tc>
                  <a:txBody>
                    <a:bodyPr/>
                    <a:lstStyle/>
                    <a:p>
                      <a:r>
                        <a:rPr lang="en-US" sz="4200" dirty="0">
                          <a:latin typeface="Cambria" panose="02040503050406030204" pitchFamily="18" charset="0"/>
                          <a:ea typeface="Cambria" panose="02040503050406030204" pitchFamily="18" charset="0"/>
                          <a:cs typeface="Arial" panose="020B0604020202020204" pitchFamily="34" charset="0"/>
                        </a:rPr>
                        <a:t>Windows-</a:t>
                      </a:r>
                      <a:r>
                        <a:rPr lang="ru-RU" sz="4200" dirty="0">
                          <a:latin typeface="Cambria" panose="02040503050406030204" pitchFamily="18" charset="0"/>
                          <a:ea typeface="Cambria" panose="02040503050406030204" pitchFamily="18" charset="0"/>
                          <a:cs typeface="Arial" panose="020B0604020202020204" pitchFamily="34" charset="0"/>
                        </a:rPr>
                        <a:t>сервисы</a:t>
                      </a:r>
                    </a:p>
                  </a:txBody>
                  <a:tcPr marL="0" marR="0" marT="0" marB="0" anchor="ctr">
                    <a:lnL w="12700" cmpd="sng">
                      <a:noFill/>
                      <a:prstDash val="solid"/>
                    </a:lnL>
                    <a:lnR w="12700" cmpd="sng">
                      <a:noFill/>
                      <a:prstDash val="solid"/>
                    </a:lnR>
                    <a:lnT w="12700" cmpd="sng">
                      <a:noFill/>
                      <a:prstDash val="soli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50384404"/>
                  </a:ext>
                </a:extLst>
              </a:tr>
            </a:tbl>
          </a:graphicData>
        </a:graphic>
      </p:graphicFrame>
      <p:sp>
        <p:nvSpPr>
          <p:cNvPr id="2" name="Rectangle 2">
            <a:extLst>
              <a:ext uri="{FF2B5EF4-FFF2-40B4-BE49-F238E27FC236}">
                <a16:creationId xmlns:a16="http://schemas.microsoft.com/office/drawing/2014/main" id="{6C6F8A5A-F2DE-30FB-3920-4F116486CAFE}"/>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LID4096"/>
          </a:p>
        </p:txBody>
      </p:sp>
      <p:pic>
        <p:nvPicPr>
          <p:cNvPr id="4" name="Content Placeholder 3">
            <a:extLst>
              <a:ext uri="{FF2B5EF4-FFF2-40B4-BE49-F238E27FC236}">
                <a16:creationId xmlns:a16="http://schemas.microsoft.com/office/drawing/2014/main" id="{8AF225A2-9DBD-97B7-DED4-934E3B1C70B0}"/>
              </a:ext>
            </a:extLst>
          </p:cNvPr>
          <p:cNvPicPr>
            <a:picLocks noGrp="1" noChangeAspect="1"/>
          </p:cNvPicPr>
          <p:nvPr>
            <p:ph idx="1"/>
          </p:nvPr>
        </p:nvPicPr>
        <p:blipFill>
          <a:blip r:embed="rId2"/>
          <a:stretch>
            <a:fillRect/>
          </a:stretch>
        </p:blipFill>
        <p:spPr>
          <a:xfrm>
            <a:off x="2484581" y="1592711"/>
            <a:ext cx="7222837" cy="4760969"/>
          </a:xfrm>
        </p:spPr>
      </p:pic>
    </p:spTree>
    <p:extLst>
      <p:ext uri="{BB962C8B-B14F-4D97-AF65-F5344CB8AC3E}">
        <p14:creationId xmlns:p14="http://schemas.microsoft.com/office/powerpoint/2010/main" val="190681594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DFB2C3-4A00-7568-7D2A-B54F6DCA46A1}"/>
            </a:ext>
          </a:extLst>
        </p:cNvPr>
        <p:cNvGrpSpPr/>
        <p:nvPr/>
      </p:nvGrpSpPr>
      <p:grpSpPr>
        <a:xfrm>
          <a:off x="0" y="0"/>
          <a:ext cx="0" cy="0"/>
          <a:chOff x="0" y="0"/>
          <a:chExt cx="0" cy="0"/>
        </a:xfrm>
      </p:grpSpPr>
      <p:graphicFrame>
        <p:nvGraphicFramePr>
          <p:cNvPr id="6" name="Таблица 5">
            <a:extLst>
              <a:ext uri="{FF2B5EF4-FFF2-40B4-BE49-F238E27FC236}">
                <a16:creationId xmlns:a16="http://schemas.microsoft.com/office/drawing/2014/main" id="{DD77FC16-4ADF-C730-4AC6-AB4809FAFDB2}"/>
              </a:ext>
            </a:extLst>
          </p:cNvPr>
          <p:cNvGraphicFramePr>
            <a:graphicFrameLocks noGrp="1"/>
          </p:cNvGraphicFramePr>
          <p:nvPr/>
        </p:nvGraphicFramePr>
        <p:xfrm>
          <a:off x="990600" y="365126"/>
          <a:ext cx="10210800" cy="1018309"/>
        </p:xfrm>
        <a:graphic>
          <a:graphicData uri="http://schemas.openxmlformats.org/drawingml/2006/table">
            <a:tbl>
              <a:tblPr/>
              <a:tblGrid>
                <a:gridCol w="10210800">
                  <a:extLst>
                    <a:ext uri="{9D8B030D-6E8A-4147-A177-3AD203B41FA5}">
                      <a16:colId xmlns:a16="http://schemas.microsoft.com/office/drawing/2014/main" val="2263043944"/>
                    </a:ext>
                  </a:extLst>
                </a:gridCol>
              </a:tblGrid>
              <a:tr h="1018309">
                <a:tc>
                  <a:txBody>
                    <a:bodyPr/>
                    <a:lstStyle/>
                    <a:p>
                      <a:r>
                        <a:rPr lang="en-US" sz="4200" dirty="0">
                          <a:latin typeface="Cambria" panose="02040503050406030204" pitchFamily="18" charset="0"/>
                          <a:ea typeface="Cambria" panose="02040503050406030204" pitchFamily="18" charset="0"/>
                          <a:cs typeface="Arial" panose="020B0604020202020204" pitchFamily="34" charset="0"/>
                        </a:rPr>
                        <a:t>Windows-</a:t>
                      </a:r>
                      <a:r>
                        <a:rPr lang="ru-RU" sz="4200" dirty="0">
                          <a:latin typeface="Cambria" panose="02040503050406030204" pitchFamily="18" charset="0"/>
                          <a:ea typeface="Cambria" panose="02040503050406030204" pitchFamily="18" charset="0"/>
                          <a:cs typeface="Arial" panose="020B0604020202020204" pitchFamily="34" charset="0"/>
                        </a:rPr>
                        <a:t>сервисы</a:t>
                      </a:r>
                    </a:p>
                  </a:txBody>
                  <a:tcPr marL="0" marR="0" marT="0" marB="0" anchor="ctr">
                    <a:lnL w="12700" cmpd="sng">
                      <a:noFill/>
                      <a:prstDash val="solid"/>
                    </a:lnL>
                    <a:lnR w="12700" cmpd="sng">
                      <a:noFill/>
                      <a:prstDash val="solid"/>
                    </a:lnR>
                    <a:lnT w="12700" cmpd="sng">
                      <a:noFill/>
                      <a:prstDash val="soli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50384404"/>
                  </a:ext>
                </a:extLst>
              </a:tr>
            </a:tbl>
          </a:graphicData>
        </a:graphic>
      </p:graphicFrame>
      <p:sp>
        <p:nvSpPr>
          <p:cNvPr id="2" name="Rectangle 2">
            <a:extLst>
              <a:ext uri="{FF2B5EF4-FFF2-40B4-BE49-F238E27FC236}">
                <a16:creationId xmlns:a16="http://schemas.microsoft.com/office/drawing/2014/main" id="{6C6F8A5A-F2DE-30FB-3920-4F116486CAFE}"/>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LID4096"/>
          </a:p>
        </p:txBody>
      </p:sp>
      <p:sp>
        <p:nvSpPr>
          <p:cNvPr id="7" name="Объект 6">
            <a:extLst>
              <a:ext uri="{FF2B5EF4-FFF2-40B4-BE49-F238E27FC236}">
                <a16:creationId xmlns:a16="http://schemas.microsoft.com/office/drawing/2014/main" id="{389FF4F3-573A-E56B-D456-6E4EB3FEF3B5}"/>
              </a:ext>
            </a:extLst>
          </p:cNvPr>
          <p:cNvSpPr>
            <a:spLocks noGrp="1"/>
          </p:cNvSpPr>
          <p:nvPr>
            <p:ph idx="1"/>
          </p:nvPr>
        </p:nvSpPr>
        <p:spPr>
          <a:xfrm>
            <a:off x="838200" y="1622724"/>
            <a:ext cx="10363200" cy="5123132"/>
          </a:xfrm>
        </p:spPr>
        <p:txBody>
          <a:bodyPr>
            <a:normAutofit/>
          </a:bodyPr>
          <a:lstStyle/>
          <a:p>
            <a:pPr marL="0" indent="0">
              <a:buNone/>
            </a:pPr>
            <a:r>
              <a:rPr lang="ru-RU" i="0" dirty="0">
                <a:effectLst/>
                <a:latin typeface="Cambria" panose="02040503050406030204" pitchFamily="18" charset="0"/>
                <a:ea typeface="Cambria" panose="02040503050406030204" pitchFamily="18" charset="0"/>
              </a:rPr>
              <a:t>Для того чтобы менеджер сервисов знал о существовании определенного сервиса </a:t>
            </a:r>
            <a:r>
              <a:rPr lang="ru-RU" dirty="0">
                <a:latin typeface="Cambria" panose="02040503050406030204" pitchFamily="18" charset="0"/>
                <a:ea typeface="Cambria" panose="02040503050406030204" pitchFamily="18" charset="0"/>
              </a:rPr>
              <a:t>–</a:t>
            </a:r>
            <a:r>
              <a:rPr lang="ru-RU" i="0" dirty="0">
                <a:effectLst/>
                <a:latin typeface="Cambria" panose="02040503050406030204" pitchFamily="18" charset="0"/>
                <a:ea typeface="Cambria" panose="02040503050406030204" pitchFamily="18" charset="0"/>
              </a:rPr>
              <a:t> его нужно установить</a:t>
            </a:r>
          </a:p>
          <a:p>
            <a:pPr marL="0" indent="0">
              <a:buNone/>
            </a:pPr>
            <a:r>
              <a:rPr lang="ru-RU" i="0" dirty="0">
                <a:effectLst/>
                <a:latin typeface="Cambria" panose="02040503050406030204" pitchFamily="18" charset="0"/>
                <a:ea typeface="Cambria" panose="02040503050406030204" pitchFamily="18" charset="0"/>
              </a:rPr>
              <a:t>Сервис может запускаться как операционной системой при загрузке, так и </a:t>
            </a:r>
            <a:r>
              <a:rPr lang="ru-RU" b="1" i="0" dirty="0">
                <a:effectLst/>
                <a:latin typeface="Cambria" panose="02040503050406030204" pitchFamily="18" charset="0"/>
                <a:ea typeface="Cambria" panose="02040503050406030204" pitchFamily="18" charset="0"/>
              </a:rPr>
              <a:t>программно</a:t>
            </a:r>
            <a:r>
              <a:rPr lang="ru-RU" i="0" dirty="0">
                <a:effectLst/>
                <a:latin typeface="Cambria" panose="02040503050406030204" pitchFamily="18" charset="0"/>
                <a:ea typeface="Cambria" panose="02040503050406030204" pitchFamily="18" charset="0"/>
              </a:rPr>
              <a:t> – из приложения</a:t>
            </a:r>
            <a:endParaRPr lang="en-US" i="0" dirty="0">
              <a:effectLst/>
              <a:latin typeface="Cambria" panose="02040503050406030204" pitchFamily="18" charset="0"/>
              <a:ea typeface="Cambria" panose="02040503050406030204" pitchFamily="18" charset="0"/>
            </a:endParaRPr>
          </a:p>
          <a:p>
            <a:pPr marL="0" indent="0">
              <a:buNone/>
            </a:pPr>
            <a:r>
              <a:rPr lang="ru-RU" i="0" dirty="0">
                <a:effectLst/>
                <a:latin typeface="Cambria" panose="02040503050406030204" pitchFamily="18" charset="0"/>
                <a:ea typeface="Cambria" panose="02040503050406030204" pitchFamily="18" charset="0"/>
              </a:rPr>
              <a:t>Если сервис больше не нужен, то его нужно удалить из базы данных операционной системы</a:t>
            </a:r>
            <a:endParaRPr lang="en-US" i="0" dirty="0">
              <a:effectLst/>
              <a:latin typeface="Cambria" panose="02040503050406030204" pitchFamily="18" charset="0"/>
              <a:ea typeface="Cambria" panose="02040503050406030204" pitchFamily="18" charset="0"/>
            </a:endParaRPr>
          </a:p>
          <a:p>
            <a:pPr marL="0" indent="0">
              <a:buNone/>
            </a:pPr>
            <a:r>
              <a:rPr lang="ru-RU" i="0" dirty="0">
                <a:effectLst/>
                <a:latin typeface="Cambria" panose="02040503050406030204" pitchFamily="18" charset="0"/>
                <a:ea typeface="Cambria" panose="02040503050406030204" pitchFamily="18" charset="0"/>
              </a:rPr>
              <a:t>Для работы с сервисами в операционных системах Windows предназначены специальные функции из </a:t>
            </a:r>
            <a:r>
              <a:rPr lang="ru-RU" b="1" dirty="0" err="1">
                <a:latin typeface="Cambria" panose="02040503050406030204" pitchFamily="18" charset="0"/>
                <a:ea typeface="Cambria" panose="02040503050406030204" pitchFamily="18" charset="0"/>
                <a:hlinkClick r:id="rId2">
                  <a:extLst>
                    <a:ext uri="{A12FA001-AC4F-418D-AE19-62706E023703}">
                      <ahyp:hlinkClr xmlns:ahyp="http://schemas.microsoft.com/office/drawing/2018/hyperlinkcolor" val="tx"/>
                    </a:ext>
                  </a:extLst>
                </a:hlinkClick>
              </a:rPr>
              <a:t>WinAP</a:t>
            </a:r>
            <a:r>
              <a:rPr lang="en-US" b="1" dirty="0">
                <a:latin typeface="Cambria" panose="02040503050406030204" pitchFamily="18" charset="0"/>
                <a:ea typeface="Cambria" panose="02040503050406030204" pitchFamily="18" charset="0"/>
                <a:hlinkClick r:id="rId2">
                  <a:extLst>
                    <a:ext uri="{A12FA001-AC4F-418D-AE19-62706E023703}">
                      <ahyp:hlinkClr xmlns:ahyp="http://schemas.microsoft.com/office/drawing/2018/hyperlinkcolor" val="tx"/>
                    </a:ext>
                  </a:extLst>
                </a:hlinkClick>
              </a:rPr>
              <a:t>I Service</a:t>
            </a:r>
            <a:endParaRPr lang="en-US" b="1" dirty="0">
              <a:latin typeface="Cambria" panose="02040503050406030204" pitchFamily="18" charset="0"/>
              <a:ea typeface="Cambria" panose="02040503050406030204" pitchFamily="18" charset="0"/>
            </a:endParaRPr>
          </a:p>
          <a:p>
            <a:pPr marL="0" indent="0">
              <a:buNone/>
            </a:pPr>
            <a:r>
              <a:rPr lang="ru-RU" i="0" dirty="0">
                <a:effectLst/>
                <a:latin typeface="Cambria" panose="02040503050406030204" pitchFamily="18" charset="0"/>
                <a:ea typeface="Cambria" panose="02040503050406030204" pitchFamily="18" charset="0"/>
              </a:rPr>
              <a:t>Управлять работой сервисов можно также и через панель управления</a:t>
            </a:r>
            <a:endParaRPr lang="en-US" i="0" dirty="0">
              <a:effectLst/>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331149608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DFB2C3-4A00-7568-7D2A-B54F6DCA46A1}"/>
            </a:ext>
          </a:extLst>
        </p:cNvPr>
        <p:cNvGrpSpPr/>
        <p:nvPr/>
      </p:nvGrpSpPr>
      <p:grpSpPr>
        <a:xfrm>
          <a:off x="0" y="0"/>
          <a:ext cx="0" cy="0"/>
          <a:chOff x="0" y="0"/>
          <a:chExt cx="0" cy="0"/>
        </a:xfrm>
      </p:grpSpPr>
      <p:graphicFrame>
        <p:nvGraphicFramePr>
          <p:cNvPr id="6" name="Таблица 5">
            <a:extLst>
              <a:ext uri="{FF2B5EF4-FFF2-40B4-BE49-F238E27FC236}">
                <a16:creationId xmlns:a16="http://schemas.microsoft.com/office/drawing/2014/main" id="{DD77FC16-4ADF-C730-4AC6-AB4809FAFDB2}"/>
              </a:ext>
            </a:extLst>
          </p:cNvPr>
          <p:cNvGraphicFramePr>
            <a:graphicFrameLocks noGrp="1"/>
          </p:cNvGraphicFramePr>
          <p:nvPr/>
        </p:nvGraphicFramePr>
        <p:xfrm>
          <a:off x="990600" y="365126"/>
          <a:ext cx="10210800" cy="1018309"/>
        </p:xfrm>
        <a:graphic>
          <a:graphicData uri="http://schemas.openxmlformats.org/drawingml/2006/table">
            <a:tbl>
              <a:tblPr/>
              <a:tblGrid>
                <a:gridCol w="10210800">
                  <a:extLst>
                    <a:ext uri="{9D8B030D-6E8A-4147-A177-3AD203B41FA5}">
                      <a16:colId xmlns:a16="http://schemas.microsoft.com/office/drawing/2014/main" val="2263043944"/>
                    </a:ext>
                  </a:extLst>
                </a:gridCol>
              </a:tblGrid>
              <a:tr h="1018309">
                <a:tc>
                  <a:txBody>
                    <a:bodyPr/>
                    <a:lstStyle/>
                    <a:p>
                      <a:r>
                        <a:rPr lang="en-US" sz="4200" dirty="0">
                          <a:latin typeface="Cambria" panose="02040503050406030204" pitchFamily="18" charset="0"/>
                          <a:ea typeface="Cambria" panose="02040503050406030204" pitchFamily="18" charset="0"/>
                          <a:cs typeface="Arial" panose="020B0604020202020204" pitchFamily="34" charset="0"/>
                        </a:rPr>
                        <a:t>Windows-</a:t>
                      </a:r>
                      <a:r>
                        <a:rPr lang="ru-RU" sz="4200" dirty="0">
                          <a:latin typeface="Cambria" panose="02040503050406030204" pitchFamily="18" charset="0"/>
                          <a:ea typeface="Cambria" panose="02040503050406030204" pitchFamily="18" charset="0"/>
                          <a:cs typeface="Arial" panose="020B0604020202020204" pitchFamily="34" charset="0"/>
                        </a:rPr>
                        <a:t>сервисы</a:t>
                      </a:r>
                    </a:p>
                  </a:txBody>
                  <a:tcPr marL="0" marR="0" marT="0" marB="0" anchor="ctr">
                    <a:lnL w="12700" cmpd="sng">
                      <a:noFill/>
                      <a:prstDash val="solid"/>
                    </a:lnL>
                    <a:lnR w="12700" cmpd="sng">
                      <a:noFill/>
                      <a:prstDash val="solid"/>
                    </a:lnR>
                    <a:lnT w="12700" cmpd="sng">
                      <a:noFill/>
                      <a:prstDash val="soli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50384404"/>
                  </a:ext>
                </a:extLst>
              </a:tr>
            </a:tbl>
          </a:graphicData>
        </a:graphic>
      </p:graphicFrame>
      <p:sp>
        <p:nvSpPr>
          <p:cNvPr id="2" name="Rectangle 2">
            <a:extLst>
              <a:ext uri="{FF2B5EF4-FFF2-40B4-BE49-F238E27FC236}">
                <a16:creationId xmlns:a16="http://schemas.microsoft.com/office/drawing/2014/main" id="{6C6F8A5A-F2DE-30FB-3920-4F116486CAFE}"/>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LID4096"/>
          </a:p>
        </p:txBody>
      </p:sp>
      <p:sp>
        <p:nvSpPr>
          <p:cNvPr id="5" name="Content Placeholder 4">
            <a:extLst>
              <a:ext uri="{FF2B5EF4-FFF2-40B4-BE49-F238E27FC236}">
                <a16:creationId xmlns:a16="http://schemas.microsoft.com/office/drawing/2014/main" id="{3C158D3B-F088-1E60-FA67-19BA6FB1BAA3}"/>
              </a:ext>
            </a:extLst>
          </p:cNvPr>
          <p:cNvSpPr>
            <a:spLocks noGrp="1"/>
          </p:cNvSpPr>
          <p:nvPr>
            <p:ph idx="1"/>
          </p:nvPr>
        </p:nvSpPr>
        <p:spPr>
          <a:xfrm>
            <a:off x="838200" y="1825625"/>
            <a:ext cx="10515600" cy="4764956"/>
          </a:xfrm>
        </p:spPr>
        <p:txBody>
          <a:bodyPr>
            <a:normAutofit fontScale="92500" lnSpcReduction="20000"/>
          </a:bodyPr>
          <a:lstStyle/>
          <a:p>
            <a:pPr marL="0" indent="0">
              <a:buNone/>
            </a:pPr>
            <a:r>
              <a:rPr lang="ru-RU" dirty="0">
                <a:latin typeface="Cambria" panose="02040503050406030204" pitchFamily="18" charset="0"/>
                <a:ea typeface="Cambria" panose="02040503050406030204" pitchFamily="18" charset="0"/>
              </a:rPr>
              <a:t>Функции </a:t>
            </a:r>
            <a:r>
              <a:rPr lang="en-US" b="1" dirty="0" err="1">
                <a:latin typeface="Cambria" panose="02040503050406030204" pitchFamily="18" charset="0"/>
                <a:ea typeface="Cambria" panose="02040503050406030204" pitchFamily="18" charset="0"/>
              </a:rPr>
              <a:t>WinAPI</a:t>
            </a:r>
            <a:r>
              <a:rPr lang="en-US" dirty="0">
                <a:latin typeface="Cambria" panose="02040503050406030204" pitchFamily="18" charset="0"/>
                <a:ea typeface="Cambria" panose="02040503050406030204" pitchFamily="18" charset="0"/>
              </a:rPr>
              <a:t> </a:t>
            </a:r>
            <a:r>
              <a:rPr lang="ru-RU" dirty="0">
                <a:latin typeface="Cambria" panose="02040503050406030204" pitchFamily="18" charset="0"/>
                <a:ea typeface="Cambria" panose="02040503050406030204" pitchFamily="18" charset="0"/>
              </a:rPr>
              <a:t>для программного взаимодействия с сервисами:</a:t>
            </a:r>
          </a:p>
          <a:p>
            <a:pPr>
              <a:buFont typeface="Wingdings" panose="05000000000000000000" pitchFamily="2" charset="2"/>
              <a:buChar char="Ø"/>
            </a:pPr>
            <a:r>
              <a:rPr lang="en-US" b="1" dirty="0" err="1">
                <a:latin typeface="Cambria" panose="02040503050406030204" pitchFamily="18" charset="0"/>
                <a:ea typeface="Cambria" panose="02040503050406030204" pitchFamily="18" charset="0"/>
                <a:hlinkClick r:id="rId2">
                  <a:extLst>
                    <a:ext uri="{A12FA001-AC4F-418D-AE19-62706E023703}">
                      <ahyp:hlinkClr xmlns:ahyp="http://schemas.microsoft.com/office/drawing/2018/hyperlinkcolor" val="tx"/>
                    </a:ext>
                  </a:extLst>
                </a:hlinkClick>
              </a:rPr>
              <a:t>OpenSCManager</a:t>
            </a:r>
            <a:r>
              <a:rPr lang="en-US" dirty="0">
                <a:latin typeface="Cambria" panose="02040503050406030204" pitchFamily="18" charset="0"/>
                <a:ea typeface="Cambria" panose="02040503050406030204" pitchFamily="18" charset="0"/>
              </a:rPr>
              <a:t> - </a:t>
            </a:r>
            <a:r>
              <a:rPr lang="ru-RU" dirty="0">
                <a:latin typeface="Cambria" panose="02040503050406030204" pitchFamily="18" charset="0"/>
                <a:ea typeface="Cambria" panose="02040503050406030204" pitchFamily="18" charset="0"/>
              </a:rPr>
              <a:t>установка связи с менеджером сервисов и открытие доступа к базе данных сервисов</a:t>
            </a:r>
          </a:p>
          <a:p>
            <a:pPr>
              <a:buFont typeface="Wingdings" panose="05000000000000000000" pitchFamily="2" charset="2"/>
              <a:buChar char="Ø"/>
            </a:pPr>
            <a:r>
              <a:rPr lang="en-US" b="1" dirty="0" err="1">
                <a:latin typeface="Cambria" panose="02040503050406030204" pitchFamily="18" charset="0"/>
                <a:ea typeface="Cambria" panose="02040503050406030204" pitchFamily="18" charset="0"/>
                <a:hlinkClick r:id="rId3">
                  <a:extLst>
                    <a:ext uri="{A12FA001-AC4F-418D-AE19-62706E023703}">
                      <ahyp:hlinkClr xmlns:ahyp="http://schemas.microsoft.com/office/drawing/2018/hyperlinkcolor" val="tx"/>
                    </a:ext>
                  </a:extLst>
                </a:hlinkClick>
              </a:rPr>
              <a:t>CreateService</a:t>
            </a:r>
            <a:r>
              <a:rPr lang="ru-RU" dirty="0">
                <a:latin typeface="Cambria" panose="02040503050406030204" pitchFamily="18" charset="0"/>
                <a:ea typeface="Cambria" panose="02040503050406030204" pitchFamily="18" charset="0"/>
              </a:rPr>
              <a:t> – установка сервиса в базу данных</a:t>
            </a:r>
          </a:p>
          <a:p>
            <a:pPr>
              <a:buFont typeface="Wingdings" panose="05000000000000000000" pitchFamily="2" charset="2"/>
              <a:buChar char="Ø"/>
            </a:pPr>
            <a:r>
              <a:rPr lang="en-US" b="1" dirty="0" err="1">
                <a:latin typeface="Cambria" panose="02040503050406030204" pitchFamily="18" charset="0"/>
                <a:ea typeface="Cambria" panose="02040503050406030204" pitchFamily="18" charset="0"/>
                <a:hlinkClick r:id="rId4">
                  <a:extLst>
                    <a:ext uri="{A12FA001-AC4F-418D-AE19-62706E023703}">
                      <ahyp:hlinkClr xmlns:ahyp="http://schemas.microsoft.com/office/drawing/2018/hyperlinkcolor" val="tx"/>
                    </a:ext>
                  </a:extLst>
                </a:hlinkClick>
              </a:rPr>
              <a:t>OpenService</a:t>
            </a:r>
            <a:r>
              <a:rPr lang="ru-RU" dirty="0">
                <a:latin typeface="Cambria" panose="02040503050406030204" pitchFamily="18" charset="0"/>
                <a:ea typeface="Cambria" panose="02040503050406030204" pitchFamily="18" charset="0"/>
              </a:rPr>
              <a:t> – открытие уже установленного в базу данных сервиса</a:t>
            </a:r>
          </a:p>
          <a:p>
            <a:pPr>
              <a:buFont typeface="Wingdings" panose="05000000000000000000" pitchFamily="2" charset="2"/>
              <a:buChar char="Ø"/>
            </a:pPr>
            <a:r>
              <a:rPr lang="en-US" b="1" dirty="0" err="1">
                <a:latin typeface="Cambria" panose="02040503050406030204" pitchFamily="18" charset="0"/>
                <a:ea typeface="Cambria" panose="02040503050406030204" pitchFamily="18" charset="0"/>
                <a:hlinkClick r:id="rId5">
                  <a:extLst>
                    <a:ext uri="{A12FA001-AC4F-418D-AE19-62706E023703}">
                      <ahyp:hlinkClr xmlns:ahyp="http://schemas.microsoft.com/office/drawing/2018/hyperlinkcolor" val="tx"/>
                    </a:ext>
                  </a:extLst>
                </a:hlinkClick>
              </a:rPr>
              <a:t>StartService</a:t>
            </a:r>
            <a:r>
              <a:rPr lang="ru-RU" dirty="0">
                <a:latin typeface="Cambria" panose="02040503050406030204" pitchFamily="18" charset="0"/>
                <a:ea typeface="Cambria" panose="02040503050406030204" pitchFamily="18" charset="0"/>
              </a:rPr>
              <a:t> – запуск сервиса</a:t>
            </a:r>
          </a:p>
          <a:p>
            <a:pPr>
              <a:buFont typeface="Wingdings" panose="05000000000000000000" pitchFamily="2" charset="2"/>
              <a:buChar char="Ø"/>
            </a:pPr>
            <a:r>
              <a:rPr lang="en-US" b="1" dirty="0" err="1">
                <a:latin typeface="Cambria" panose="02040503050406030204" pitchFamily="18" charset="0"/>
                <a:ea typeface="Cambria" panose="02040503050406030204" pitchFamily="18" charset="0"/>
                <a:hlinkClick r:id="rId6">
                  <a:extLst>
                    <a:ext uri="{A12FA001-AC4F-418D-AE19-62706E023703}">
                      <ahyp:hlinkClr xmlns:ahyp="http://schemas.microsoft.com/office/drawing/2018/hyperlinkcolor" val="tx"/>
                    </a:ext>
                  </a:extLst>
                </a:hlinkClick>
              </a:rPr>
              <a:t>ControlService</a:t>
            </a:r>
            <a:r>
              <a:rPr lang="ru-RU" dirty="0">
                <a:latin typeface="Cambria" panose="02040503050406030204" pitchFamily="18" charset="0"/>
                <a:ea typeface="Cambria" panose="02040503050406030204" pitchFamily="18" charset="0"/>
              </a:rPr>
              <a:t> – управление сервисом (отправка управляющей команды)</a:t>
            </a:r>
          </a:p>
          <a:p>
            <a:pPr>
              <a:buFont typeface="Wingdings" panose="05000000000000000000" pitchFamily="2" charset="2"/>
              <a:buChar char="Ø"/>
            </a:pPr>
            <a:r>
              <a:rPr lang="en-US" b="1" dirty="0" err="1">
                <a:latin typeface="Cambria" panose="02040503050406030204" pitchFamily="18" charset="0"/>
                <a:ea typeface="Cambria" panose="02040503050406030204" pitchFamily="18" charset="0"/>
                <a:hlinkClick r:id="rId7">
                  <a:extLst>
                    <a:ext uri="{A12FA001-AC4F-418D-AE19-62706E023703}">
                      <ahyp:hlinkClr xmlns:ahyp="http://schemas.microsoft.com/office/drawing/2018/hyperlinkcolor" val="tx"/>
                    </a:ext>
                  </a:extLst>
                </a:hlinkClick>
              </a:rPr>
              <a:t>DeleteService</a:t>
            </a:r>
            <a:r>
              <a:rPr lang="ru-RU" dirty="0">
                <a:latin typeface="Cambria" panose="02040503050406030204" pitchFamily="18" charset="0"/>
                <a:ea typeface="Cambria" panose="02040503050406030204" pitchFamily="18" charset="0"/>
              </a:rPr>
              <a:t> – удаление сервиса из базы данных</a:t>
            </a:r>
          </a:p>
          <a:p>
            <a:pPr>
              <a:buFont typeface="Wingdings" panose="05000000000000000000" pitchFamily="2" charset="2"/>
              <a:buChar char="Ø"/>
            </a:pPr>
            <a:r>
              <a:rPr lang="en-US" b="1" dirty="0" err="1">
                <a:latin typeface="Cambria" panose="02040503050406030204" pitchFamily="18" charset="0"/>
                <a:ea typeface="Cambria" panose="02040503050406030204" pitchFamily="18" charset="0"/>
                <a:hlinkClick r:id="rId8">
                  <a:extLst>
                    <a:ext uri="{A12FA001-AC4F-418D-AE19-62706E023703}">
                      <ahyp:hlinkClr xmlns:ahyp="http://schemas.microsoft.com/office/drawing/2018/hyperlinkcolor" val="tx"/>
                    </a:ext>
                  </a:extLst>
                </a:hlinkClick>
              </a:rPr>
              <a:t>QueryServiceStatusEx</a:t>
            </a:r>
            <a:r>
              <a:rPr lang="ru-RU" dirty="0">
                <a:latin typeface="Cambria" panose="02040503050406030204" pitchFamily="18" charset="0"/>
                <a:ea typeface="Cambria" panose="02040503050406030204" pitchFamily="18" charset="0"/>
              </a:rPr>
              <a:t> – определение состояния сервиса</a:t>
            </a:r>
            <a:endParaRPr lang="en-US" dirty="0">
              <a:latin typeface="Cambria" panose="02040503050406030204" pitchFamily="18" charset="0"/>
              <a:ea typeface="Cambria" panose="02040503050406030204" pitchFamily="18" charset="0"/>
            </a:endParaRPr>
          </a:p>
          <a:p>
            <a:pPr marL="0" indent="0">
              <a:buNone/>
            </a:pPr>
            <a:r>
              <a:rPr lang="ru-RU" dirty="0">
                <a:latin typeface="Cambria" panose="02040503050406030204" pitchFamily="18" charset="0"/>
                <a:ea typeface="Cambria" panose="02040503050406030204" pitchFamily="18" charset="0"/>
              </a:rPr>
              <a:t>Для успешной сборки проекта использующего данные функции необходимо подключить библиотеку </a:t>
            </a:r>
            <a:r>
              <a:rPr lang="en-US" b="1" dirty="0">
                <a:latin typeface="Cambria" panose="02040503050406030204" pitchFamily="18" charset="0"/>
                <a:ea typeface="Cambria" panose="02040503050406030204" pitchFamily="18" charset="0"/>
              </a:rPr>
              <a:t>Advapi32.dll</a:t>
            </a:r>
            <a:r>
              <a:rPr lang="ru-RU" b="1" dirty="0">
                <a:latin typeface="Cambria" panose="02040503050406030204" pitchFamily="18" charset="0"/>
                <a:ea typeface="Cambria" panose="02040503050406030204" pitchFamily="18" charset="0"/>
              </a:rPr>
              <a:t> (-</a:t>
            </a:r>
            <a:r>
              <a:rPr lang="en-US" b="1" dirty="0">
                <a:latin typeface="Cambria" panose="02040503050406030204" pitchFamily="18" charset="0"/>
                <a:ea typeface="Cambria" panose="02040503050406030204" pitchFamily="18" charset="0"/>
              </a:rPr>
              <a:t>ladvapi32)</a:t>
            </a:r>
          </a:p>
        </p:txBody>
      </p:sp>
    </p:spTree>
    <p:extLst>
      <p:ext uri="{BB962C8B-B14F-4D97-AF65-F5344CB8AC3E}">
        <p14:creationId xmlns:p14="http://schemas.microsoft.com/office/powerpoint/2010/main" val="409434478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DFB2C3-4A00-7568-7D2A-B54F6DCA46A1}"/>
            </a:ext>
          </a:extLst>
        </p:cNvPr>
        <p:cNvGrpSpPr/>
        <p:nvPr/>
      </p:nvGrpSpPr>
      <p:grpSpPr>
        <a:xfrm>
          <a:off x="0" y="0"/>
          <a:ext cx="0" cy="0"/>
          <a:chOff x="0" y="0"/>
          <a:chExt cx="0" cy="0"/>
        </a:xfrm>
      </p:grpSpPr>
      <p:graphicFrame>
        <p:nvGraphicFramePr>
          <p:cNvPr id="6" name="Таблица 5">
            <a:extLst>
              <a:ext uri="{FF2B5EF4-FFF2-40B4-BE49-F238E27FC236}">
                <a16:creationId xmlns:a16="http://schemas.microsoft.com/office/drawing/2014/main" id="{DD77FC16-4ADF-C730-4AC6-AB4809FAFDB2}"/>
              </a:ext>
            </a:extLst>
          </p:cNvPr>
          <p:cNvGraphicFramePr>
            <a:graphicFrameLocks noGrp="1"/>
          </p:cNvGraphicFramePr>
          <p:nvPr/>
        </p:nvGraphicFramePr>
        <p:xfrm>
          <a:off x="990600" y="365126"/>
          <a:ext cx="10210800" cy="1018309"/>
        </p:xfrm>
        <a:graphic>
          <a:graphicData uri="http://schemas.openxmlformats.org/drawingml/2006/table">
            <a:tbl>
              <a:tblPr/>
              <a:tblGrid>
                <a:gridCol w="10210800">
                  <a:extLst>
                    <a:ext uri="{9D8B030D-6E8A-4147-A177-3AD203B41FA5}">
                      <a16:colId xmlns:a16="http://schemas.microsoft.com/office/drawing/2014/main" val="2263043944"/>
                    </a:ext>
                  </a:extLst>
                </a:gridCol>
              </a:tblGrid>
              <a:tr h="1018309">
                <a:tc>
                  <a:txBody>
                    <a:bodyPr/>
                    <a:lstStyle/>
                    <a:p>
                      <a:r>
                        <a:rPr lang="en-US" sz="4200" dirty="0">
                          <a:latin typeface="Cambria" panose="02040503050406030204" pitchFamily="18" charset="0"/>
                          <a:ea typeface="Cambria" panose="02040503050406030204" pitchFamily="18" charset="0"/>
                          <a:cs typeface="Arial" panose="020B0604020202020204" pitchFamily="34" charset="0"/>
                        </a:rPr>
                        <a:t>Windows-</a:t>
                      </a:r>
                      <a:r>
                        <a:rPr lang="ru-RU" sz="4200" dirty="0">
                          <a:latin typeface="Cambria" panose="02040503050406030204" pitchFamily="18" charset="0"/>
                          <a:ea typeface="Cambria" panose="02040503050406030204" pitchFamily="18" charset="0"/>
                          <a:cs typeface="Arial" panose="020B0604020202020204" pitchFamily="34" charset="0"/>
                        </a:rPr>
                        <a:t>сервисы</a:t>
                      </a:r>
                    </a:p>
                  </a:txBody>
                  <a:tcPr marL="0" marR="0" marT="0" marB="0" anchor="ctr">
                    <a:lnL w="12700" cmpd="sng">
                      <a:noFill/>
                      <a:prstDash val="solid"/>
                    </a:lnL>
                    <a:lnR w="12700" cmpd="sng">
                      <a:noFill/>
                      <a:prstDash val="solid"/>
                    </a:lnR>
                    <a:lnT w="12700" cmpd="sng">
                      <a:noFill/>
                      <a:prstDash val="soli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50384404"/>
                  </a:ext>
                </a:extLst>
              </a:tr>
            </a:tbl>
          </a:graphicData>
        </a:graphic>
      </p:graphicFrame>
      <p:sp>
        <p:nvSpPr>
          <p:cNvPr id="2" name="Rectangle 2">
            <a:extLst>
              <a:ext uri="{FF2B5EF4-FFF2-40B4-BE49-F238E27FC236}">
                <a16:creationId xmlns:a16="http://schemas.microsoft.com/office/drawing/2014/main" id="{6C6F8A5A-F2DE-30FB-3920-4F116486CAFE}"/>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LID4096"/>
          </a:p>
        </p:txBody>
      </p:sp>
      <p:sp>
        <p:nvSpPr>
          <p:cNvPr id="5" name="Content Placeholder 4">
            <a:extLst>
              <a:ext uri="{FF2B5EF4-FFF2-40B4-BE49-F238E27FC236}">
                <a16:creationId xmlns:a16="http://schemas.microsoft.com/office/drawing/2014/main" id="{3C158D3B-F088-1E60-FA67-19BA6FB1BAA3}"/>
              </a:ext>
            </a:extLst>
          </p:cNvPr>
          <p:cNvSpPr>
            <a:spLocks noGrp="1"/>
          </p:cNvSpPr>
          <p:nvPr>
            <p:ph idx="1"/>
          </p:nvPr>
        </p:nvSpPr>
        <p:spPr>
          <a:xfrm>
            <a:off x="838200" y="1825625"/>
            <a:ext cx="10515600" cy="4764956"/>
          </a:xfrm>
        </p:spPr>
        <p:txBody>
          <a:bodyPr>
            <a:normAutofit lnSpcReduction="10000"/>
          </a:bodyPr>
          <a:lstStyle/>
          <a:p>
            <a:pPr marL="0" indent="0">
              <a:buNone/>
            </a:pPr>
            <a:r>
              <a:rPr lang="ru-RU" dirty="0">
                <a:latin typeface="Cambria" panose="02040503050406030204" pitchFamily="18" charset="0"/>
                <a:ea typeface="Cambria" panose="02040503050406030204" pitchFamily="18" charset="0"/>
              </a:rPr>
              <a:t>Также существует консольная утилита для работы с сервисами </a:t>
            </a:r>
            <a:r>
              <a:rPr lang="en-US" b="1" dirty="0">
                <a:latin typeface="Cambria" panose="02040503050406030204" pitchFamily="18" charset="0"/>
                <a:ea typeface="Cambria" panose="02040503050406030204" pitchFamily="18" charset="0"/>
              </a:rPr>
              <a:t>sc.exe</a:t>
            </a:r>
          </a:p>
          <a:p>
            <a:pPr marL="0" indent="0">
              <a:buNone/>
            </a:pPr>
            <a:r>
              <a:rPr lang="ru-RU" dirty="0">
                <a:latin typeface="Cambria" panose="02040503050406030204" pitchFamily="18" charset="0"/>
                <a:ea typeface="Cambria" panose="02040503050406030204" pitchFamily="18" charset="0"/>
              </a:rPr>
              <a:t>Основные команды:</a:t>
            </a:r>
          </a:p>
          <a:p>
            <a:pPr>
              <a:buFont typeface="Wingdings" panose="05000000000000000000" pitchFamily="2" charset="2"/>
              <a:buChar char="Ø"/>
            </a:pPr>
            <a:r>
              <a:rPr lang="en-US" b="1" dirty="0" err="1">
                <a:latin typeface="Cambria" panose="02040503050406030204" pitchFamily="18" charset="0"/>
                <a:ea typeface="Cambria" panose="02040503050406030204" pitchFamily="18" charset="0"/>
              </a:rPr>
              <a:t>sc</a:t>
            </a:r>
            <a:r>
              <a:rPr lang="en-US" b="1" dirty="0">
                <a:latin typeface="Cambria" panose="02040503050406030204" pitchFamily="18" charset="0"/>
                <a:ea typeface="Cambria" panose="02040503050406030204" pitchFamily="18" charset="0"/>
              </a:rPr>
              <a:t> create </a:t>
            </a:r>
            <a:r>
              <a:rPr lang="en-US" dirty="0">
                <a:latin typeface="Cambria" panose="02040503050406030204" pitchFamily="18" charset="0"/>
                <a:ea typeface="Cambria" panose="02040503050406030204" pitchFamily="18" charset="0"/>
              </a:rPr>
              <a:t>– </a:t>
            </a:r>
            <a:r>
              <a:rPr lang="ru-RU" dirty="0">
                <a:latin typeface="Cambria" panose="02040503050406030204" pitchFamily="18" charset="0"/>
                <a:ea typeface="Cambria" panose="02040503050406030204" pitchFamily="18" charset="0"/>
              </a:rPr>
              <a:t>установка сервиса в базу данных</a:t>
            </a:r>
            <a:endParaRPr lang="en-US" dirty="0">
              <a:latin typeface="Cambria" panose="02040503050406030204" pitchFamily="18" charset="0"/>
              <a:ea typeface="Cambria" panose="02040503050406030204" pitchFamily="18" charset="0"/>
            </a:endParaRPr>
          </a:p>
          <a:p>
            <a:pPr>
              <a:buFont typeface="Wingdings" panose="05000000000000000000" pitchFamily="2" charset="2"/>
              <a:buChar char="Ø"/>
            </a:pPr>
            <a:r>
              <a:rPr lang="en-US" b="1" dirty="0" err="1">
                <a:latin typeface="Cambria" panose="02040503050406030204" pitchFamily="18" charset="0"/>
                <a:ea typeface="Cambria" panose="02040503050406030204" pitchFamily="18" charset="0"/>
              </a:rPr>
              <a:t>sc</a:t>
            </a:r>
            <a:r>
              <a:rPr lang="en-US" b="1" dirty="0">
                <a:latin typeface="Cambria" panose="02040503050406030204" pitchFamily="18" charset="0"/>
                <a:ea typeface="Cambria" panose="02040503050406030204" pitchFamily="18" charset="0"/>
              </a:rPr>
              <a:t> start </a:t>
            </a:r>
            <a:r>
              <a:rPr lang="ru-RU" dirty="0">
                <a:latin typeface="Cambria" panose="02040503050406030204" pitchFamily="18" charset="0"/>
                <a:ea typeface="Cambria" panose="02040503050406030204" pitchFamily="18" charset="0"/>
              </a:rPr>
              <a:t>– запуск сервиса</a:t>
            </a:r>
            <a:endParaRPr lang="en-US" dirty="0">
              <a:latin typeface="Cambria" panose="02040503050406030204" pitchFamily="18" charset="0"/>
              <a:ea typeface="Cambria" panose="02040503050406030204" pitchFamily="18" charset="0"/>
            </a:endParaRPr>
          </a:p>
          <a:p>
            <a:pPr>
              <a:buFont typeface="Wingdings" panose="05000000000000000000" pitchFamily="2" charset="2"/>
              <a:buChar char="Ø"/>
            </a:pPr>
            <a:r>
              <a:rPr lang="en-US" b="1" dirty="0" err="1">
                <a:latin typeface="Cambria" panose="02040503050406030204" pitchFamily="18" charset="0"/>
                <a:ea typeface="Cambria" panose="02040503050406030204" pitchFamily="18" charset="0"/>
              </a:rPr>
              <a:t>sc</a:t>
            </a:r>
            <a:r>
              <a:rPr lang="en-US" b="1" dirty="0">
                <a:latin typeface="Cambria" panose="02040503050406030204" pitchFamily="18" charset="0"/>
                <a:ea typeface="Cambria" panose="02040503050406030204" pitchFamily="18" charset="0"/>
              </a:rPr>
              <a:t> control</a:t>
            </a:r>
            <a:r>
              <a:rPr lang="ru-RU" b="1" dirty="0">
                <a:latin typeface="Cambria" panose="02040503050406030204" pitchFamily="18" charset="0"/>
                <a:ea typeface="Cambria" panose="02040503050406030204" pitchFamily="18" charset="0"/>
              </a:rPr>
              <a:t> </a:t>
            </a:r>
            <a:r>
              <a:rPr lang="ru-RU" dirty="0">
                <a:latin typeface="Cambria" panose="02040503050406030204" pitchFamily="18" charset="0"/>
                <a:ea typeface="Cambria" panose="02040503050406030204" pitchFamily="18" charset="0"/>
              </a:rPr>
              <a:t>– управление сервисом (отправка управляющей команды)</a:t>
            </a:r>
            <a:endParaRPr lang="en-US" dirty="0">
              <a:latin typeface="Cambria" panose="02040503050406030204" pitchFamily="18" charset="0"/>
              <a:ea typeface="Cambria" panose="02040503050406030204" pitchFamily="18" charset="0"/>
            </a:endParaRPr>
          </a:p>
          <a:p>
            <a:pPr>
              <a:buFont typeface="Wingdings" panose="05000000000000000000" pitchFamily="2" charset="2"/>
              <a:buChar char="Ø"/>
            </a:pPr>
            <a:r>
              <a:rPr lang="en-US" b="1" dirty="0" err="1">
                <a:latin typeface="Cambria" panose="02040503050406030204" pitchFamily="18" charset="0"/>
                <a:ea typeface="Cambria" panose="02040503050406030204" pitchFamily="18" charset="0"/>
              </a:rPr>
              <a:t>sc</a:t>
            </a:r>
            <a:r>
              <a:rPr lang="en-US" b="1" dirty="0">
                <a:latin typeface="Cambria" panose="02040503050406030204" pitchFamily="18" charset="0"/>
                <a:ea typeface="Cambria" panose="02040503050406030204" pitchFamily="18" charset="0"/>
              </a:rPr>
              <a:t> stop </a:t>
            </a:r>
            <a:r>
              <a:rPr lang="ru-RU" dirty="0">
                <a:latin typeface="Cambria" panose="02040503050406030204" pitchFamily="18" charset="0"/>
                <a:ea typeface="Cambria" panose="02040503050406030204" pitchFamily="18" charset="0"/>
              </a:rPr>
              <a:t>– остановка сервиса</a:t>
            </a:r>
            <a:endParaRPr lang="en-US" dirty="0">
              <a:latin typeface="Cambria" panose="02040503050406030204" pitchFamily="18" charset="0"/>
              <a:ea typeface="Cambria" panose="02040503050406030204" pitchFamily="18" charset="0"/>
            </a:endParaRPr>
          </a:p>
          <a:p>
            <a:pPr>
              <a:buFont typeface="Wingdings" panose="05000000000000000000" pitchFamily="2" charset="2"/>
              <a:buChar char="Ø"/>
            </a:pPr>
            <a:r>
              <a:rPr lang="en-US" b="1" dirty="0" err="1">
                <a:latin typeface="Cambria" panose="02040503050406030204" pitchFamily="18" charset="0"/>
                <a:ea typeface="Cambria" panose="02040503050406030204" pitchFamily="18" charset="0"/>
              </a:rPr>
              <a:t>sc</a:t>
            </a:r>
            <a:r>
              <a:rPr lang="en-US" b="1" dirty="0">
                <a:latin typeface="Cambria" panose="02040503050406030204" pitchFamily="18" charset="0"/>
                <a:ea typeface="Cambria" panose="02040503050406030204" pitchFamily="18" charset="0"/>
              </a:rPr>
              <a:t> delete</a:t>
            </a:r>
            <a:r>
              <a:rPr lang="ru-RU" b="1" dirty="0">
                <a:latin typeface="Cambria" panose="02040503050406030204" pitchFamily="18" charset="0"/>
                <a:ea typeface="Cambria" panose="02040503050406030204" pitchFamily="18" charset="0"/>
              </a:rPr>
              <a:t> </a:t>
            </a:r>
            <a:r>
              <a:rPr lang="ru-RU" dirty="0">
                <a:latin typeface="Cambria" panose="02040503050406030204" pitchFamily="18" charset="0"/>
                <a:ea typeface="Cambria" panose="02040503050406030204" pitchFamily="18" charset="0"/>
              </a:rPr>
              <a:t>– удаление сервиса из базы данных</a:t>
            </a:r>
            <a:endParaRPr lang="en-US" dirty="0">
              <a:latin typeface="Cambria" panose="02040503050406030204" pitchFamily="18" charset="0"/>
              <a:ea typeface="Cambria" panose="02040503050406030204" pitchFamily="18" charset="0"/>
            </a:endParaRPr>
          </a:p>
          <a:p>
            <a:pPr>
              <a:buFont typeface="Wingdings" panose="05000000000000000000" pitchFamily="2" charset="2"/>
              <a:buChar char="Ø"/>
            </a:pPr>
            <a:r>
              <a:rPr lang="en-US" b="1" dirty="0" err="1">
                <a:latin typeface="Cambria" panose="02040503050406030204" pitchFamily="18" charset="0"/>
                <a:ea typeface="Cambria" panose="02040503050406030204" pitchFamily="18" charset="0"/>
              </a:rPr>
              <a:t>sc</a:t>
            </a:r>
            <a:r>
              <a:rPr lang="en-US" b="1" dirty="0">
                <a:latin typeface="Cambria" panose="02040503050406030204" pitchFamily="18" charset="0"/>
                <a:ea typeface="Cambria" panose="02040503050406030204" pitchFamily="18" charset="0"/>
              </a:rPr>
              <a:t> query</a:t>
            </a:r>
            <a:r>
              <a:rPr lang="ru-RU" b="1" dirty="0">
                <a:latin typeface="Cambria" panose="02040503050406030204" pitchFamily="18" charset="0"/>
                <a:ea typeface="Cambria" panose="02040503050406030204" pitchFamily="18" charset="0"/>
              </a:rPr>
              <a:t> </a:t>
            </a:r>
            <a:r>
              <a:rPr lang="ru-RU" dirty="0">
                <a:latin typeface="Cambria" panose="02040503050406030204" pitchFamily="18" charset="0"/>
                <a:ea typeface="Cambria" panose="02040503050406030204" pitchFamily="18" charset="0"/>
              </a:rPr>
              <a:t>– определение состояния сервиса</a:t>
            </a:r>
            <a:endParaRPr lang="en-US" dirty="0">
              <a:latin typeface="Cambria" panose="02040503050406030204" pitchFamily="18" charset="0"/>
              <a:ea typeface="Cambria" panose="02040503050406030204" pitchFamily="18" charset="0"/>
            </a:endParaRPr>
          </a:p>
          <a:p>
            <a:pPr>
              <a:buFont typeface="Wingdings" panose="05000000000000000000" pitchFamily="2" charset="2"/>
              <a:buChar char="Ø"/>
            </a:pPr>
            <a:endParaRPr lang="en-US"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37590147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DFB2C3-4A00-7568-7D2A-B54F6DCA46A1}"/>
            </a:ext>
          </a:extLst>
        </p:cNvPr>
        <p:cNvGrpSpPr/>
        <p:nvPr/>
      </p:nvGrpSpPr>
      <p:grpSpPr>
        <a:xfrm>
          <a:off x="0" y="0"/>
          <a:ext cx="0" cy="0"/>
          <a:chOff x="0" y="0"/>
          <a:chExt cx="0" cy="0"/>
        </a:xfrm>
      </p:grpSpPr>
      <p:graphicFrame>
        <p:nvGraphicFramePr>
          <p:cNvPr id="6" name="Таблица 5">
            <a:extLst>
              <a:ext uri="{FF2B5EF4-FFF2-40B4-BE49-F238E27FC236}">
                <a16:creationId xmlns:a16="http://schemas.microsoft.com/office/drawing/2014/main" id="{DD77FC16-4ADF-C730-4AC6-AB4809FAFDB2}"/>
              </a:ext>
            </a:extLst>
          </p:cNvPr>
          <p:cNvGraphicFramePr>
            <a:graphicFrameLocks noGrp="1"/>
          </p:cNvGraphicFramePr>
          <p:nvPr/>
        </p:nvGraphicFramePr>
        <p:xfrm>
          <a:off x="990600" y="365126"/>
          <a:ext cx="10210800" cy="1018309"/>
        </p:xfrm>
        <a:graphic>
          <a:graphicData uri="http://schemas.openxmlformats.org/drawingml/2006/table">
            <a:tbl>
              <a:tblPr/>
              <a:tblGrid>
                <a:gridCol w="10210800">
                  <a:extLst>
                    <a:ext uri="{9D8B030D-6E8A-4147-A177-3AD203B41FA5}">
                      <a16:colId xmlns:a16="http://schemas.microsoft.com/office/drawing/2014/main" val="2263043944"/>
                    </a:ext>
                  </a:extLst>
                </a:gridCol>
              </a:tblGrid>
              <a:tr h="1018309">
                <a:tc>
                  <a:txBody>
                    <a:bodyPr/>
                    <a:lstStyle/>
                    <a:p>
                      <a:r>
                        <a:rPr lang="en-US" sz="4200" dirty="0">
                          <a:latin typeface="Cambria" panose="02040503050406030204" pitchFamily="18" charset="0"/>
                          <a:ea typeface="Cambria" panose="02040503050406030204" pitchFamily="18" charset="0"/>
                          <a:cs typeface="Arial" panose="020B0604020202020204" pitchFamily="34" charset="0"/>
                        </a:rPr>
                        <a:t>Windows-</a:t>
                      </a:r>
                      <a:r>
                        <a:rPr lang="ru-RU" sz="4200" dirty="0">
                          <a:latin typeface="Cambria" panose="02040503050406030204" pitchFamily="18" charset="0"/>
                          <a:ea typeface="Cambria" panose="02040503050406030204" pitchFamily="18" charset="0"/>
                          <a:cs typeface="Arial" panose="020B0604020202020204" pitchFamily="34" charset="0"/>
                        </a:rPr>
                        <a:t>сервисы</a:t>
                      </a:r>
                    </a:p>
                  </a:txBody>
                  <a:tcPr marL="0" marR="0" marT="0" marB="0" anchor="ctr">
                    <a:lnL w="12700" cmpd="sng">
                      <a:noFill/>
                      <a:prstDash val="solid"/>
                    </a:lnL>
                    <a:lnR w="12700" cmpd="sng">
                      <a:noFill/>
                      <a:prstDash val="solid"/>
                    </a:lnR>
                    <a:lnT w="12700" cmpd="sng">
                      <a:noFill/>
                      <a:prstDash val="soli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50384404"/>
                  </a:ext>
                </a:extLst>
              </a:tr>
            </a:tbl>
          </a:graphicData>
        </a:graphic>
      </p:graphicFrame>
      <p:sp>
        <p:nvSpPr>
          <p:cNvPr id="2" name="Rectangle 2">
            <a:extLst>
              <a:ext uri="{FF2B5EF4-FFF2-40B4-BE49-F238E27FC236}">
                <a16:creationId xmlns:a16="http://schemas.microsoft.com/office/drawing/2014/main" id="{6C6F8A5A-F2DE-30FB-3920-4F116486CAFE}"/>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LID4096"/>
          </a:p>
        </p:txBody>
      </p:sp>
      <p:pic>
        <p:nvPicPr>
          <p:cNvPr id="8" name="Picture 7">
            <a:extLst>
              <a:ext uri="{FF2B5EF4-FFF2-40B4-BE49-F238E27FC236}">
                <a16:creationId xmlns:a16="http://schemas.microsoft.com/office/drawing/2014/main" id="{170DF380-018D-E492-753D-17FA45E14A1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525965" y="2698887"/>
            <a:ext cx="7140069" cy="3280572"/>
          </a:xfrm>
          <a:prstGeom prst="rect">
            <a:avLst/>
          </a:prstGeom>
          <a:ln>
            <a:noFill/>
          </a:ln>
          <a:effectLst>
            <a:outerShdw blurRad="292100" dist="139700" dir="2700000" algn="tl" rotWithShape="0">
              <a:srgbClr val="333333">
                <a:alpha val="65000"/>
              </a:srgbClr>
            </a:outerShdw>
          </a:effectLst>
        </p:spPr>
      </p:pic>
      <p:pic>
        <p:nvPicPr>
          <p:cNvPr id="12" name="Content Placeholder 11">
            <a:extLst>
              <a:ext uri="{FF2B5EF4-FFF2-40B4-BE49-F238E27FC236}">
                <a16:creationId xmlns:a16="http://schemas.microsoft.com/office/drawing/2014/main" id="{07C51C10-75C0-2193-D607-0E116ED2544F}"/>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48666" y="1748560"/>
            <a:ext cx="12094667" cy="510546"/>
          </a:xfrm>
        </p:spPr>
      </p:pic>
    </p:spTree>
    <p:extLst>
      <p:ext uri="{BB962C8B-B14F-4D97-AF65-F5344CB8AC3E}">
        <p14:creationId xmlns:p14="http://schemas.microsoft.com/office/powerpoint/2010/main" val="10055443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DFB2C3-4A00-7568-7D2A-B54F6DCA46A1}"/>
            </a:ext>
          </a:extLst>
        </p:cNvPr>
        <p:cNvGrpSpPr/>
        <p:nvPr/>
      </p:nvGrpSpPr>
      <p:grpSpPr>
        <a:xfrm>
          <a:off x="0" y="0"/>
          <a:ext cx="0" cy="0"/>
          <a:chOff x="0" y="0"/>
          <a:chExt cx="0" cy="0"/>
        </a:xfrm>
      </p:grpSpPr>
      <p:graphicFrame>
        <p:nvGraphicFramePr>
          <p:cNvPr id="6" name="Таблица 5">
            <a:extLst>
              <a:ext uri="{FF2B5EF4-FFF2-40B4-BE49-F238E27FC236}">
                <a16:creationId xmlns:a16="http://schemas.microsoft.com/office/drawing/2014/main" id="{DD77FC16-4ADF-C730-4AC6-AB4809FAFDB2}"/>
              </a:ext>
            </a:extLst>
          </p:cNvPr>
          <p:cNvGraphicFramePr>
            <a:graphicFrameLocks noGrp="1"/>
          </p:cNvGraphicFramePr>
          <p:nvPr/>
        </p:nvGraphicFramePr>
        <p:xfrm>
          <a:off x="990600" y="365126"/>
          <a:ext cx="10210800" cy="1018309"/>
        </p:xfrm>
        <a:graphic>
          <a:graphicData uri="http://schemas.openxmlformats.org/drawingml/2006/table">
            <a:tbl>
              <a:tblPr/>
              <a:tblGrid>
                <a:gridCol w="10210800">
                  <a:extLst>
                    <a:ext uri="{9D8B030D-6E8A-4147-A177-3AD203B41FA5}">
                      <a16:colId xmlns:a16="http://schemas.microsoft.com/office/drawing/2014/main" val="2263043944"/>
                    </a:ext>
                  </a:extLst>
                </a:gridCol>
              </a:tblGrid>
              <a:tr h="1018309">
                <a:tc>
                  <a:txBody>
                    <a:bodyPr/>
                    <a:lstStyle/>
                    <a:p>
                      <a:r>
                        <a:rPr lang="en-US" sz="4200" dirty="0">
                          <a:latin typeface="Cambria" panose="02040503050406030204" pitchFamily="18" charset="0"/>
                          <a:ea typeface="Cambria" panose="02040503050406030204" pitchFamily="18" charset="0"/>
                          <a:cs typeface="Arial" panose="020B0604020202020204" pitchFamily="34" charset="0"/>
                        </a:rPr>
                        <a:t>Windows-</a:t>
                      </a:r>
                      <a:r>
                        <a:rPr lang="ru-RU" sz="4200" dirty="0">
                          <a:latin typeface="Cambria" panose="02040503050406030204" pitchFamily="18" charset="0"/>
                          <a:ea typeface="Cambria" panose="02040503050406030204" pitchFamily="18" charset="0"/>
                          <a:cs typeface="Arial" panose="020B0604020202020204" pitchFamily="34" charset="0"/>
                        </a:rPr>
                        <a:t>сервисы</a:t>
                      </a:r>
                    </a:p>
                  </a:txBody>
                  <a:tcPr marL="0" marR="0" marT="0" marB="0" anchor="ctr">
                    <a:lnL w="12700" cmpd="sng">
                      <a:noFill/>
                      <a:prstDash val="solid"/>
                    </a:lnL>
                    <a:lnR w="12700" cmpd="sng">
                      <a:noFill/>
                      <a:prstDash val="solid"/>
                    </a:lnR>
                    <a:lnT w="12700" cmpd="sng">
                      <a:noFill/>
                      <a:prstDash val="soli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50384404"/>
                  </a:ext>
                </a:extLst>
              </a:tr>
            </a:tbl>
          </a:graphicData>
        </a:graphic>
      </p:graphicFrame>
      <p:sp>
        <p:nvSpPr>
          <p:cNvPr id="2" name="Rectangle 2">
            <a:extLst>
              <a:ext uri="{FF2B5EF4-FFF2-40B4-BE49-F238E27FC236}">
                <a16:creationId xmlns:a16="http://schemas.microsoft.com/office/drawing/2014/main" id="{6C6F8A5A-F2DE-30FB-3920-4F116486CAFE}"/>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LID4096"/>
          </a:p>
        </p:txBody>
      </p:sp>
      <p:sp>
        <p:nvSpPr>
          <p:cNvPr id="7" name="Объект 6">
            <a:extLst>
              <a:ext uri="{FF2B5EF4-FFF2-40B4-BE49-F238E27FC236}">
                <a16:creationId xmlns:a16="http://schemas.microsoft.com/office/drawing/2014/main" id="{389FF4F3-573A-E56B-D456-6E4EB3FEF3B5}"/>
              </a:ext>
            </a:extLst>
          </p:cNvPr>
          <p:cNvSpPr>
            <a:spLocks noGrp="1"/>
          </p:cNvSpPr>
          <p:nvPr>
            <p:ph idx="1"/>
          </p:nvPr>
        </p:nvSpPr>
        <p:spPr>
          <a:xfrm>
            <a:off x="838200" y="1622724"/>
            <a:ext cx="10363200" cy="5123132"/>
          </a:xfrm>
        </p:spPr>
        <p:txBody>
          <a:bodyPr>
            <a:normAutofit/>
          </a:bodyPr>
          <a:lstStyle/>
          <a:p>
            <a:pPr marL="0" indent="0">
              <a:buNone/>
            </a:pPr>
            <a:r>
              <a:rPr lang="ru-RU" i="0" dirty="0">
                <a:solidFill>
                  <a:srgbClr val="000000"/>
                </a:solidFill>
                <a:effectLst/>
                <a:latin typeface="Cambria" panose="02040503050406030204" pitchFamily="18" charset="0"/>
                <a:ea typeface="Cambria" panose="02040503050406030204" pitchFamily="18" charset="0"/>
              </a:rPr>
              <a:t>Обычно сервисы выполняют определенные служебные функции, необходимые для работы приложений или какого-то конкретного приложения. Примером сервиса может служить фоновый процесс, который обеспечивает доступ к базе данных – такие сервисы также называются </a:t>
            </a:r>
            <a:r>
              <a:rPr lang="ru-RU" b="1" i="0" dirty="0">
                <a:solidFill>
                  <a:srgbClr val="000000"/>
                </a:solidFill>
                <a:effectLst/>
                <a:latin typeface="Cambria" panose="02040503050406030204" pitchFamily="18" charset="0"/>
                <a:ea typeface="Cambria" panose="02040503050406030204" pitchFamily="18" charset="0"/>
              </a:rPr>
              <a:t>серверами</a:t>
            </a:r>
          </a:p>
          <a:p>
            <a:pPr marL="0" indent="0">
              <a:buNone/>
            </a:pPr>
            <a:r>
              <a:rPr lang="ru-RU" i="0" dirty="0">
                <a:solidFill>
                  <a:srgbClr val="000000"/>
                </a:solidFill>
                <a:effectLst/>
                <a:latin typeface="Cambria" panose="02040503050406030204" pitchFamily="18" charset="0"/>
                <a:ea typeface="Cambria" panose="02040503050406030204" pitchFamily="18" charset="0"/>
              </a:rPr>
              <a:t>Другой тип сервисов – это программы, обеспечивающие доступ к внешним устройствам, такие сервисы называются </a:t>
            </a:r>
            <a:r>
              <a:rPr lang="ru-RU" b="1" i="0" dirty="0">
                <a:solidFill>
                  <a:srgbClr val="000000"/>
                </a:solidFill>
                <a:effectLst/>
                <a:latin typeface="Cambria" panose="02040503050406030204" pitchFamily="18" charset="0"/>
                <a:ea typeface="Cambria" panose="02040503050406030204" pitchFamily="18" charset="0"/>
              </a:rPr>
              <a:t>драйверами</a:t>
            </a:r>
          </a:p>
          <a:p>
            <a:pPr marL="0" indent="0">
              <a:buNone/>
            </a:pPr>
            <a:r>
              <a:rPr lang="ru-RU" i="0" dirty="0">
                <a:solidFill>
                  <a:srgbClr val="000000"/>
                </a:solidFill>
                <a:effectLst/>
                <a:latin typeface="Cambria" panose="02040503050406030204" pitchFamily="18" charset="0"/>
                <a:ea typeface="Cambria" panose="02040503050406030204" pitchFamily="18" charset="0"/>
              </a:rPr>
              <a:t>Как сервис также может быть реализован процесс, отслеживающий работу некоторого приложения, такие сервисы также называются </a:t>
            </a:r>
            <a:r>
              <a:rPr lang="ru-RU" b="1" i="0" dirty="0">
                <a:solidFill>
                  <a:srgbClr val="000000"/>
                </a:solidFill>
                <a:effectLst/>
                <a:latin typeface="Cambria" panose="02040503050406030204" pitchFamily="18" charset="0"/>
                <a:ea typeface="Cambria" panose="02040503050406030204" pitchFamily="18" charset="0"/>
              </a:rPr>
              <a:t>мониторами</a:t>
            </a:r>
            <a:endParaRPr lang="en-US" b="1" i="0" dirty="0">
              <a:solidFill>
                <a:srgbClr val="000000"/>
              </a:solidFill>
              <a:effectLst/>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197093469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DFB2C3-4A00-7568-7D2A-B54F6DCA46A1}"/>
            </a:ext>
          </a:extLst>
        </p:cNvPr>
        <p:cNvGrpSpPr/>
        <p:nvPr/>
      </p:nvGrpSpPr>
      <p:grpSpPr>
        <a:xfrm>
          <a:off x="0" y="0"/>
          <a:ext cx="0" cy="0"/>
          <a:chOff x="0" y="0"/>
          <a:chExt cx="0" cy="0"/>
        </a:xfrm>
      </p:grpSpPr>
      <p:graphicFrame>
        <p:nvGraphicFramePr>
          <p:cNvPr id="6" name="Таблица 5">
            <a:extLst>
              <a:ext uri="{FF2B5EF4-FFF2-40B4-BE49-F238E27FC236}">
                <a16:creationId xmlns:a16="http://schemas.microsoft.com/office/drawing/2014/main" id="{DD77FC16-4ADF-C730-4AC6-AB4809FAFDB2}"/>
              </a:ext>
            </a:extLst>
          </p:cNvPr>
          <p:cNvGraphicFramePr>
            <a:graphicFrameLocks noGrp="1"/>
          </p:cNvGraphicFramePr>
          <p:nvPr/>
        </p:nvGraphicFramePr>
        <p:xfrm>
          <a:off x="990600" y="365126"/>
          <a:ext cx="10210800" cy="1018309"/>
        </p:xfrm>
        <a:graphic>
          <a:graphicData uri="http://schemas.openxmlformats.org/drawingml/2006/table">
            <a:tbl>
              <a:tblPr/>
              <a:tblGrid>
                <a:gridCol w="10210800">
                  <a:extLst>
                    <a:ext uri="{9D8B030D-6E8A-4147-A177-3AD203B41FA5}">
                      <a16:colId xmlns:a16="http://schemas.microsoft.com/office/drawing/2014/main" val="2263043944"/>
                    </a:ext>
                  </a:extLst>
                </a:gridCol>
              </a:tblGrid>
              <a:tr h="1018309">
                <a:tc>
                  <a:txBody>
                    <a:bodyPr/>
                    <a:lstStyle/>
                    <a:p>
                      <a:r>
                        <a:rPr lang="en-US" sz="4200" dirty="0">
                          <a:latin typeface="Cambria" panose="02040503050406030204" pitchFamily="18" charset="0"/>
                          <a:ea typeface="Cambria" panose="02040503050406030204" pitchFamily="18" charset="0"/>
                          <a:cs typeface="Arial" panose="020B0604020202020204" pitchFamily="34" charset="0"/>
                        </a:rPr>
                        <a:t>Windows-</a:t>
                      </a:r>
                      <a:r>
                        <a:rPr lang="ru-RU" sz="4200" dirty="0">
                          <a:latin typeface="Cambria" panose="02040503050406030204" pitchFamily="18" charset="0"/>
                          <a:ea typeface="Cambria" panose="02040503050406030204" pitchFamily="18" charset="0"/>
                          <a:cs typeface="Arial" panose="020B0604020202020204" pitchFamily="34" charset="0"/>
                        </a:rPr>
                        <a:t>сервисы</a:t>
                      </a:r>
                    </a:p>
                  </a:txBody>
                  <a:tcPr marL="0" marR="0" marT="0" marB="0" anchor="ctr">
                    <a:lnL w="12700" cmpd="sng">
                      <a:noFill/>
                      <a:prstDash val="solid"/>
                    </a:lnL>
                    <a:lnR w="12700" cmpd="sng">
                      <a:noFill/>
                      <a:prstDash val="solid"/>
                    </a:lnR>
                    <a:lnT w="12700" cmpd="sng">
                      <a:noFill/>
                      <a:prstDash val="soli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50384404"/>
                  </a:ext>
                </a:extLst>
              </a:tr>
            </a:tbl>
          </a:graphicData>
        </a:graphic>
      </p:graphicFrame>
      <p:sp>
        <p:nvSpPr>
          <p:cNvPr id="2" name="Rectangle 2">
            <a:extLst>
              <a:ext uri="{FF2B5EF4-FFF2-40B4-BE49-F238E27FC236}">
                <a16:creationId xmlns:a16="http://schemas.microsoft.com/office/drawing/2014/main" id="{6C6F8A5A-F2DE-30FB-3920-4F116486CAFE}"/>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LID4096"/>
          </a:p>
        </p:txBody>
      </p:sp>
      <p:pic>
        <p:nvPicPr>
          <p:cNvPr id="9" name="Picture 8">
            <a:extLst>
              <a:ext uri="{FF2B5EF4-FFF2-40B4-BE49-F238E27FC236}">
                <a16:creationId xmlns:a16="http://schemas.microsoft.com/office/drawing/2014/main" id="{424EEDEE-0D91-3194-815D-C66F2B4891A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61613" y="1511300"/>
            <a:ext cx="5803787" cy="1917700"/>
          </a:xfrm>
          <a:prstGeom prst="rect">
            <a:avLst/>
          </a:prstGeom>
          <a:ln>
            <a:noFill/>
          </a:ln>
          <a:effectLst>
            <a:outerShdw blurRad="292100" dist="139700" dir="2700000" algn="tl" rotWithShape="0">
              <a:srgbClr val="333333">
                <a:alpha val="65000"/>
              </a:srgbClr>
            </a:outerShdw>
          </a:effectLst>
        </p:spPr>
      </p:pic>
      <p:pic>
        <p:nvPicPr>
          <p:cNvPr id="11" name="Picture 10">
            <a:extLst>
              <a:ext uri="{FF2B5EF4-FFF2-40B4-BE49-F238E27FC236}">
                <a16:creationId xmlns:a16="http://schemas.microsoft.com/office/drawing/2014/main" id="{FBA8F183-76DE-3164-782D-F18098716A9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015355" y="2897967"/>
            <a:ext cx="6948441" cy="2263336"/>
          </a:xfrm>
          <a:prstGeom prst="rect">
            <a:avLst/>
          </a:prstGeom>
          <a:ln>
            <a:noFill/>
          </a:ln>
          <a:effectLst>
            <a:outerShdw blurRad="292100" dist="139700" dir="2700000" algn="tl" rotWithShape="0">
              <a:srgbClr val="333333">
                <a:alpha val="65000"/>
              </a:srgbClr>
            </a:outerShdw>
          </a:effectLst>
        </p:spPr>
      </p:pic>
      <p:pic>
        <p:nvPicPr>
          <p:cNvPr id="13" name="Picture 12">
            <a:extLst>
              <a:ext uri="{FF2B5EF4-FFF2-40B4-BE49-F238E27FC236}">
                <a16:creationId xmlns:a16="http://schemas.microsoft.com/office/drawing/2014/main" id="{B5B4A218-A690-E173-F35F-E5D3A1A76D4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02139" y="4465777"/>
            <a:ext cx="5358825" cy="221005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21797223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DFB2C3-4A00-7568-7D2A-B54F6DCA46A1}"/>
            </a:ext>
          </a:extLst>
        </p:cNvPr>
        <p:cNvGrpSpPr/>
        <p:nvPr/>
      </p:nvGrpSpPr>
      <p:grpSpPr>
        <a:xfrm>
          <a:off x="0" y="0"/>
          <a:ext cx="0" cy="0"/>
          <a:chOff x="0" y="0"/>
          <a:chExt cx="0" cy="0"/>
        </a:xfrm>
      </p:grpSpPr>
      <p:graphicFrame>
        <p:nvGraphicFramePr>
          <p:cNvPr id="6" name="Таблица 5">
            <a:extLst>
              <a:ext uri="{FF2B5EF4-FFF2-40B4-BE49-F238E27FC236}">
                <a16:creationId xmlns:a16="http://schemas.microsoft.com/office/drawing/2014/main" id="{DD77FC16-4ADF-C730-4AC6-AB4809FAFDB2}"/>
              </a:ext>
            </a:extLst>
          </p:cNvPr>
          <p:cNvGraphicFramePr>
            <a:graphicFrameLocks noGrp="1"/>
          </p:cNvGraphicFramePr>
          <p:nvPr/>
        </p:nvGraphicFramePr>
        <p:xfrm>
          <a:off x="990600" y="365126"/>
          <a:ext cx="10210800" cy="1018309"/>
        </p:xfrm>
        <a:graphic>
          <a:graphicData uri="http://schemas.openxmlformats.org/drawingml/2006/table">
            <a:tbl>
              <a:tblPr/>
              <a:tblGrid>
                <a:gridCol w="10210800">
                  <a:extLst>
                    <a:ext uri="{9D8B030D-6E8A-4147-A177-3AD203B41FA5}">
                      <a16:colId xmlns:a16="http://schemas.microsoft.com/office/drawing/2014/main" val="2263043944"/>
                    </a:ext>
                  </a:extLst>
                </a:gridCol>
              </a:tblGrid>
              <a:tr h="1018309">
                <a:tc>
                  <a:txBody>
                    <a:bodyPr/>
                    <a:lstStyle/>
                    <a:p>
                      <a:r>
                        <a:rPr lang="en-US" sz="4200" dirty="0">
                          <a:latin typeface="Cambria" panose="02040503050406030204" pitchFamily="18" charset="0"/>
                          <a:ea typeface="Cambria" panose="02040503050406030204" pitchFamily="18" charset="0"/>
                          <a:cs typeface="Arial" panose="020B0604020202020204" pitchFamily="34" charset="0"/>
                        </a:rPr>
                        <a:t>Windows-</a:t>
                      </a:r>
                      <a:r>
                        <a:rPr lang="ru-RU" sz="4200" dirty="0">
                          <a:latin typeface="Cambria" panose="02040503050406030204" pitchFamily="18" charset="0"/>
                          <a:ea typeface="Cambria" panose="02040503050406030204" pitchFamily="18" charset="0"/>
                          <a:cs typeface="Arial" panose="020B0604020202020204" pitchFamily="34" charset="0"/>
                        </a:rPr>
                        <a:t>сервисы</a:t>
                      </a:r>
                    </a:p>
                  </a:txBody>
                  <a:tcPr marL="0" marR="0" marT="0" marB="0" anchor="ctr">
                    <a:lnL w="12700" cmpd="sng">
                      <a:noFill/>
                      <a:prstDash val="solid"/>
                    </a:lnL>
                    <a:lnR w="12700" cmpd="sng">
                      <a:noFill/>
                      <a:prstDash val="solid"/>
                    </a:lnR>
                    <a:lnT w="12700" cmpd="sng">
                      <a:noFill/>
                      <a:prstDash val="soli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50384404"/>
                  </a:ext>
                </a:extLst>
              </a:tr>
            </a:tbl>
          </a:graphicData>
        </a:graphic>
      </p:graphicFrame>
      <p:sp>
        <p:nvSpPr>
          <p:cNvPr id="2" name="Rectangle 2">
            <a:extLst>
              <a:ext uri="{FF2B5EF4-FFF2-40B4-BE49-F238E27FC236}">
                <a16:creationId xmlns:a16="http://schemas.microsoft.com/office/drawing/2014/main" id="{6C6F8A5A-F2DE-30FB-3920-4F116486CAFE}"/>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LID4096"/>
          </a:p>
        </p:txBody>
      </p:sp>
      <p:pic>
        <p:nvPicPr>
          <p:cNvPr id="9" name="Picture 8">
            <a:extLst>
              <a:ext uri="{FF2B5EF4-FFF2-40B4-BE49-F238E27FC236}">
                <a16:creationId xmlns:a16="http://schemas.microsoft.com/office/drawing/2014/main" id="{424EEDEE-0D91-3194-815D-C66F2B4891A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42683" y="1511299"/>
            <a:ext cx="5790852" cy="1934671"/>
          </a:xfrm>
          <a:prstGeom prst="rect">
            <a:avLst/>
          </a:prstGeom>
          <a:ln>
            <a:noFill/>
          </a:ln>
          <a:effectLst>
            <a:outerShdw blurRad="292100" dist="139700" dir="2700000" algn="tl" rotWithShape="0">
              <a:srgbClr val="333333">
                <a:alpha val="65000"/>
              </a:srgbClr>
            </a:outerShdw>
          </a:effectLst>
        </p:spPr>
      </p:pic>
      <p:pic>
        <p:nvPicPr>
          <p:cNvPr id="13" name="Picture 12">
            <a:extLst>
              <a:ext uri="{FF2B5EF4-FFF2-40B4-BE49-F238E27FC236}">
                <a16:creationId xmlns:a16="http://schemas.microsoft.com/office/drawing/2014/main" id="{B5B4A218-A690-E173-F35F-E5D3A1A76D4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02139" y="4551663"/>
            <a:ext cx="5827878" cy="2216690"/>
          </a:xfrm>
          <a:prstGeom prst="rect">
            <a:avLst/>
          </a:prstGeom>
          <a:ln>
            <a:noFill/>
          </a:ln>
          <a:effectLst>
            <a:outerShdw blurRad="292100" dist="139700" dir="2700000" algn="tl" rotWithShape="0">
              <a:srgbClr val="333333">
                <a:alpha val="65000"/>
              </a:srgbClr>
            </a:outerShdw>
          </a:effectLst>
        </p:spPr>
      </p:pic>
      <p:pic>
        <p:nvPicPr>
          <p:cNvPr id="4" name="Picture 3">
            <a:extLst>
              <a:ext uri="{FF2B5EF4-FFF2-40B4-BE49-F238E27FC236}">
                <a16:creationId xmlns:a16="http://schemas.microsoft.com/office/drawing/2014/main" id="{C9FE0449-8433-0F59-7EE0-AA8619B6273F}"/>
              </a:ext>
            </a:extLst>
          </p:cNvPr>
          <p:cNvPicPr>
            <a:picLocks noChangeAspect="1"/>
          </p:cNvPicPr>
          <p:nvPr/>
        </p:nvPicPr>
        <p:blipFill>
          <a:blip r:embed="rId4"/>
          <a:stretch>
            <a:fillRect/>
          </a:stretch>
        </p:blipFill>
        <p:spPr>
          <a:xfrm>
            <a:off x="6230017" y="3725497"/>
            <a:ext cx="4501130" cy="704421"/>
          </a:xfrm>
          <a:prstGeom prst="rect">
            <a:avLst/>
          </a:prstGeom>
        </p:spPr>
      </p:pic>
    </p:spTree>
    <p:extLst>
      <p:ext uri="{BB962C8B-B14F-4D97-AF65-F5344CB8AC3E}">
        <p14:creationId xmlns:p14="http://schemas.microsoft.com/office/powerpoint/2010/main" val="77408699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DFB2C3-4A00-7568-7D2A-B54F6DCA46A1}"/>
            </a:ext>
          </a:extLst>
        </p:cNvPr>
        <p:cNvGrpSpPr/>
        <p:nvPr/>
      </p:nvGrpSpPr>
      <p:grpSpPr>
        <a:xfrm>
          <a:off x="0" y="0"/>
          <a:ext cx="0" cy="0"/>
          <a:chOff x="0" y="0"/>
          <a:chExt cx="0" cy="0"/>
        </a:xfrm>
      </p:grpSpPr>
      <p:graphicFrame>
        <p:nvGraphicFramePr>
          <p:cNvPr id="6" name="Таблица 5">
            <a:extLst>
              <a:ext uri="{FF2B5EF4-FFF2-40B4-BE49-F238E27FC236}">
                <a16:creationId xmlns:a16="http://schemas.microsoft.com/office/drawing/2014/main" id="{DD77FC16-4ADF-C730-4AC6-AB4809FAFDB2}"/>
              </a:ext>
            </a:extLst>
          </p:cNvPr>
          <p:cNvGraphicFramePr>
            <a:graphicFrameLocks noGrp="1"/>
          </p:cNvGraphicFramePr>
          <p:nvPr/>
        </p:nvGraphicFramePr>
        <p:xfrm>
          <a:off x="990600" y="365126"/>
          <a:ext cx="10210800" cy="1018309"/>
        </p:xfrm>
        <a:graphic>
          <a:graphicData uri="http://schemas.openxmlformats.org/drawingml/2006/table">
            <a:tbl>
              <a:tblPr/>
              <a:tblGrid>
                <a:gridCol w="10210800">
                  <a:extLst>
                    <a:ext uri="{9D8B030D-6E8A-4147-A177-3AD203B41FA5}">
                      <a16:colId xmlns:a16="http://schemas.microsoft.com/office/drawing/2014/main" val="2263043944"/>
                    </a:ext>
                  </a:extLst>
                </a:gridCol>
              </a:tblGrid>
              <a:tr h="1018309">
                <a:tc>
                  <a:txBody>
                    <a:bodyPr/>
                    <a:lstStyle/>
                    <a:p>
                      <a:r>
                        <a:rPr lang="en-US" sz="4200" dirty="0">
                          <a:latin typeface="Cambria" panose="02040503050406030204" pitchFamily="18" charset="0"/>
                          <a:ea typeface="Cambria" panose="02040503050406030204" pitchFamily="18" charset="0"/>
                          <a:cs typeface="Arial" panose="020B0604020202020204" pitchFamily="34" charset="0"/>
                        </a:rPr>
                        <a:t>Linux-</a:t>
                      </a:r>
                      <a:r>
                        <a:rPr lang="ru-RU" sz="4200" dirty="0">
                          <a:latin typeface="Cambria" panose="02040503050406030204" pitchFamily="18" charset="0"/>
                          <a:ea typeface="Cambria" panose="02040503050406030204" pitchFamily="18" charset="0"/>
                          <a:cs typeface="Arial" panose="020B0604020202020204" pitchFamily="34" charset="0"/>
                        </a:rPr>
                        <a:t>демон</a:t>
                      </a:r>
                    </a:p>
                  </a:txBody>
                  <a:tcPr marL="0" marR="0" marT="0" marB="0" anchor="ctr">
                    <a:lnL w="12700" cmpd="sng">
                      <a:noFill/>
                      <a:prstDash val="solid"/>
                    </a:lnL>
                    <a:lnR w="12700" cmpd="sng">
                      <a:noFill/>
                      <a:prstDash val="solid"/>
                    </a:lnR>
                    <a:lnT w="12700" cmpd="sng">
                      <a:noFill/>
                      <a:prstDash val="soli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50384404"/>
                  </a:ext>
                </a:extLst>
              </a:tr>
            </a:tbl>
          </a:graphicData>
        </a:graphic>
      </p:graphicFrame>
      <p:sp>
        <p:nvSpPr>
          <p:cNvPr id="2" name="Rectangle 2">
            <a:extLst>
              <a:ext uri="{FF2B5EF4-FFF2-40B4-BE49-F238E27FC236}">
                <a16:creationId xmlns:a16="http://schemas.microsoft.com/office/drawing/2014/main" id="{6C6F8A5A-F2DE-30FB-3920-4F116486CAFE}"/>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LID4096"/>
          </a:p>
        </p:txBody>
      </p:sp>
      <p:sp>
        <p:nvSpPr>
          <p:cNvPr id="7" name="Объект 6">
            <a:extLst>
              <a:ext uri="{FF2B5EF4-FFF2-40B4-BE49-F238E27FC236}">
                <a16:creationId xmlns:a16="http://schemas.microsoft.com/office/drawing/2014/main" id="{389FF4F3-573A-E56B-D456-6E4EB3FEF3B5}"/>
              </a:ext>
            </a:extLst>
          </p:cNvPr>
          <p:cNvSpPr>
            <a:spLocks noGrp="1"/>
          </p:cNvSpPr>
          <p:nvPr>
            <p:ph idx="1"/>
          </p:nvPr>
        </p:nvSpPr>
        <p:spPr>
          <a:xfrm>
            <a:off x="838200" y="1622724"/>
            <a:ext cx="10363200" cy="5123132"/>
          </a:xfrm>
        </p:spPr>
        <p:txBody>
          <a:bodyPr>
            <a:normAutofit lnSpcReduction="10000"/>
          </a:bodyPr>
          <a:lstStyle/>
          <a:p>
            <a:pPr marL="0" indent="0">
              <a:buNone/>
            </a:pPr>
            <a:r>
              <a:rPr lang="ru-RU" b="1" i="0" dirty="0">
                <a:solidFill>
                  <a:srgbClr val="000000"/>
                </a:solidFill>
                <a:effectLst/>
                <a:latin typeface="Cambria" panose="02040503050406030204" pitchFamily="18" charset="0"/>
                <a:ea typeface="Cambria" panose="02040503050406030204" pitchFamily="18" charset="0"/>
              </a:rPr>
              <a:t>Демон</a:t>
            </a:r>
            <a:r>
              <a:rPr lang="ru-RU" i="0" dirty="0">
                <a:solidFill>
                  <a:srgbClr val="000000"/>
                </a:solidFill>
                <a:effectLst/>
                <a:latin typeface="Cambria" panose="02040503050406030204" pitchFamily="18" charset="0"/>
                <a:ea typeface="Cambria" panose="02040503050406030204" pitchFamily="18" charset="0"/>
              </a:rPr>
              <a:t> (англ. </a:t>
            </a:r>
            <a:r>
              <a:rPr lang="ru-RU" b="1" i="0" dirty="0" err="1">
                <a:effectLst/>
                <a:latin typeface="Cambria" panose="02040503050406030204" pitchFamily="18" charset="0"/>
                <a:ea typeface="Cambria" panose="02040503050406030204" pitchFamily="18" charset="0"/>
                <a:hlinkClick r:id="rId2">
                  <a:extLst>
                    <a:ext uri="{A12FA001-AC4F-418D-AE19-62706E023703}">
                      <ahyp:hlinkClr xmlns:ahyp="http://schemas.microsoft.com/office/drawing/2018/hyperlinkcolor" val="tx"/>
                    </a:ext>
                  </a:extLst>
                </a:hlinkClick>
              </a:rPr>
              <a:t>daemon</a:t>
            </a:r>
            <a:r>
              <a:rPr lang="ru-RU" i="0" dirty="0">
                <a:solidFill>
                  <a:srgbClr val="000000"/>
                </a:solidFill>
                <a:effectLst/>
                <a:latin typeface="Cambria" panose="02040503050406030204" pitchFamily="18" charset="0"/>
                <a:ea typeface="Cambria" panose="02040503050406030204" pitchFamily="18" charset="0"/>
              </a:rPr>
              <a:t>) – это процесс, обладающий следующими свойствами:</a:t>
            </a:r>
          </a:p>
          <a:p>
            <a:pPr>
              <a:buFont typeface="Wingdings" panose="05000000000000000000" pitchFamily="2" charset="2"/>
              <a:buChar char="Ø"/>
            </a:pPr>
            <a:r>
              <a:rPr lang="ru-RU" i="0" dirty="0">
                <a:solidFill>
                  <a:srgbClr val="000000"/>
                </a:solidFill>
                <a:effectLst/>
                <a:latin typeface="Cambria" panose="02040503050406030204" pitchFamily="18" charset="0"/>
                <a:ea typeface="Cambria" panose="02040503050406030204" pitchFamily="18" charset="0"/>
              </a:rPr>
              <a:t>Имеет длинный жизненный цикл. Часто демоны создаются во время загрузки системы и работают до момента ее выключения</a:t>
            </a:r>
          </a:p>
          <a:p>
            <a:pPr>
              <a:buFont typeface="Wingdings" panose="05000000000000000000" pitchFamily="2" charset="2"/>
              <a:buChar char="Ø"/>
            </a:pPr>
            <a:r>
              <a:rPr lang="ru-RU" i="0" dirty="0">
                <a:solidFill>
                  <a:srgbClr val="000000"/>
                </a:solidFill>
                <a:effectLst/>
                <a:latin typeface="Cambria" panose="02040503050406030204" pitchFamily="18" charset="0"/>
                <a:ea typeface="Cambria" panose="02040503050406030204" pitchFamily="18" charset="0"/>
              </a:rPr>
              <a:t>Выполняется в фоновом режиме и не имеет контролирующего терминала</a:t>
            </a:r>
          </a:p>
          <a:p>
            <a:pPr marL="0" indent="0">
              <a:buNone/>
            </a:pPr>
            <a:r>
              <a:rPr lang="ru-RU" i="0" dirty="0">
                <a:solidFill>
                  <a:srgbClr val="000000"/>
                </a:solidFill>
                <a:effectLst/>
                <a:latin typeface="Cambria" panose="02040503050406030204" pitchFamily="18" charset="0"/>
                <a:ea typeface="Cambria" panose="02040503050406030204" pitchFamily="18" charset="0"/>
              </a:rPr>
              <a:t>Последняя особенность гарантирует, что ядро не сможет генерировать для такого процесса никаких сигналов, связанных с терминалом или управлением заданиями (таких как SIGINT, SIGTSTP и SIGHUP)</a:t>
            </a:r>
          </a:p>
          <a:p>
            <a:pPr marL="0" indent="0">
              <a:buNone/>
            </a:pPr>
            <a:r>
              <a:rPr lang="ru-RU" i="0" dirty="0">
                <a:effectLst/>
                <a:latin typeface="Cambria" panose="02040503050406030204" pitchFamily="18" charset="0"/>
                <a:ea typeface="Cambria" panose="02040503050406030204" pitchFamily="18" charset="0"/>
              </a:rPr>
              <a:t>Названия демонов принято заканчивать буквой </a:t>
            </a:r>
            <a:r>
              <a:rPr lang="ru-RU" b="1" i="0" dirty="0">
                <a:effectLst/>
                <a:latin typeface="Cambria" panose="02040503050406030204" pitchFamily="18" charset="0"/>
                <a:ea typeface="Cambria" panose="02040503050406030204" pitchFamily="18" charset="0"/>
              </a:rPr>
              <a:t>d</a:t>
            </a:r>
            <a:r>
              <a:rPr lang="ru-RU" i="0" dirty="0">
                <a:effectLst/>
                <a:latin typeface="Cambria" panose="02040503050406030204" pitchFamily="18" charset="0"/>
                <a:ea typeface="Cambria" panose="02040503050406030204" pitchFamily="18" charset="0"/>
              </a:rPr>
              <a:t> (хотя это не является обязательным правилом)</a:t>
            </a:r>
            <a:endParaRPr lang="en-US" i="0" dirty="0">
              <a:effectLst/>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268438046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DFB2C3-4A00-7568-7D2A-B54F6DCA46A1}"/>
            </a:ext>
          </a:extLst>
        </p:cNvPr>
        <p:cNvGrpSpPr/>
        <p:nvPr/>
      </p:nvGrpSpPr>
      <p:grpSpPr>
        <a:xfrm>
          <a:off x="0" y="0"/>
          <a:ext cx="0" cy="0"/>
          <a:chOff x="0" y="0"/>
          <a:chExt cx="0" cy="0"/>
        </a:xfrm>
      </p:grpSpPr>
      <p:graphicFrame>
        <p:nvGraphicFramePr>
          <p:cNvPr id="6" name="Таблица 5">
            <a:extLst>
              <a:ext uri="{FF2B5EF4-FFF2-40B4-BE49-F238E27FC236}">
                <a16:creationId xmlns:a16="http://schemas.microsoft.com/office/drawing/2014/main" id="{DD77FC16-4ADF-C730-4AC6-AB4809FAFDB2}"/>
              </a:ext>
            </a:extLst>
          </p:cNvPr>
          <p:cNvGraphicFramePr>
            <a:graphicFrameLocks noGrp="1"/>
          </p:cNvGraphicFramePr>
          <p:nvPr>
            <p:extLst>
              <p:ext uri="{D42A27DB-BD31-4B8C-83A1-F6EECF244321}">
                <p14:modId xmlns:p14="http://schemas.microsoft.com/office/powerpoint/2010/main" val="1296270681"/>
              </p:ext>
            </p:extLst>
          </p:nvPr>
        </p:nvGraphicFramePr>
        <p:xfrm>
          <a:off x="990600" y="365126"/>
          <a:ext cx="10210800" cy="1018309"/>
        </p:xfrm>
        <a:graphic>
          <a:graphicData uri="http://schemas.openxmlformats.org/drawingml/2006/table">
            <a:tbl>
              <a:tblPr/>
              <a:tblGrid>
                <a:gridCol w="10210800">
                  <a:extLst>
                    <a:ext uri="{9D8B030D-6E8A-4147-A177-3AD203B41FA5}">
                      <a16:colId xmlns:a16="http://schemas.microsoft.com/office/drawing/2014/main" val="2263043944"/>
                    </a:ext>
                  </a:extLst>
                </a:gridCol>
              </a:tblGrid>
              <a:tr h="1018309">
                <a:tc>
                  <a:txBody>
                    <a:bodyPr/>
                    <a:lstStyle/>
                    <a:p>
                      <a:r>
                        <a:rPr lang="en-US" sz="4200" dirty="0">
                          <a:latin typeface="Cambria" panose="02040503050406030204" pitchFamily="18" charset="0"/>
                          <a:ea typeface="Cambria" panose="02040503050406030204" pitchFamily="18" charset="0"/>
                          <a:cs typeface="Arial" panose="020B0604020202020204" pitchFamily="34" charset="0"/>
                        </a:rPr>
                        <a:t>Linux-</a:t>
                      </a:r>
                      <a:r>
                        <a:rPr lang="ru-RU" sz="4200" dirty="0">
                          <a:latin typeface="Cambria" panose="02040503050406030204" pitchFamily="18" charset="0"/>
                          <a:ea typeface="Cambria" panose="02040503050406030204" pitchFamily="18" charset="0"/>
                          <a:cs typeface="Arial" panose="020B0604020202020204" pitchFamily="34" charset="0"/>
                        </a:rPr>
                        <a:t>демон</a:t>
                      </a:r>
                    </a:p>
                  </a:txBody>
                  <a:tcPr marL="0" marR="0" marT="0" marB="0" anchor="ctr">
                    <a:lnL w="12700" cmpd="sng">
                      <a:noFill/>
                      <a:prstDash val="solid"/>
                    </a:lnL>
                    <a:lnR w="12700" cmpd="sng">
                      <a:noFill/>
                      <a:prstDash val="solid"/>
                    </a:lnR>
                    <a:lnT w="12700" cmpd="sng">
                      <a:noFill/>
                      <a:prstDash val="soli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50384404"/>
                  </a:ext>
                </a:extLst>
              </a:tr>
            </a:tbl>
          </a:graphicData>
        </a:graphic>
      </p:graphicFrame>
      <p:sp>
        <p:nvSpPr>
          <p:cNvPr id="2" name="Rectangle 2">
            <a:extLst>
              <a:ext uri="{FF2B5EF4-FFF2-40B4-BE49-F238E27FC236}">
                <a16:creationId xmlns:a16="http://schemas.microsoft.com/office/drawing/2014/main" id="{6C6F8A5A-F2DE-30FB-3920-4F116486CAFE}"/>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LID4096"/>
          </a:p>
        </p:txBody>
      </p:sp>
      <p:sp>
        <p:nvSpPr>
          <p:cNvPr id="7" name="Объект 6">
            <a:extLst>
              <a:ext uri="{FF2B5EF4-FFF2-40B4-BE49-F238E27FC236}">
                <a16:creationId xmlns:a16="http://schemas.microsoft.com/office/drawing/2014/main" id="{389FF4F3-573A-E56B-D456-6E4EB3FEF3B5}"/>
              </a:ext>
            </a:extLst>
          </p:cNvPr>
          <p:cNvSpPr>
            <a:spLocks noGrp="1"/>
          </p:cNvSpPr>
          <p:nvPr>
            <p:ph idx="1"/>
          </p:nvPr>
        </p:nvSpPr>
        <p:spPr>
          <a:xfrm>
            <a:off x="838200" y="1622724"/>
            <a:ext cx="10363200" cy="5123132"/>
          </a:xfrm>
        </p:spPr>
        <p:txBody>
          <a:bodyPr>
            <a:normAutofit fontScale="92500" lnSpcReduction="20000"/>
          </a:bodyPr>
          <a:lstStyle/>
          <a:p>
            <a:pPr marL="0" indent="0">
              <a:buNone/>
            </a:pPr>
            <a:r>
              <a:rPr lang="ru-RU" i="0" dirty="0">
                <a:solidFill>
                  <a:srgbClr val="000000"/>
                </a:solidFill>
                <a:effectLst/>
                <a:latin typeface="Cambria" panose="02040503050406030204" pitchFamily="18" charset="0"/>
                <a:ea typeface="Cambria" panose="02040503050406030204" pitchFamily="18" charset="0"/>
              </a:rPr>
              <a:t>Для того чтобы стать демоном, программа должна выполнить следующие шаги:</a:t>
            </a:r>
          </a:p>
          <a:p>
            <a:pPr marL="0" indent="0">
              <a:buAutoNum type="arabicPeriod"/>
            </a:pPr>
            <a:r>
              <a:rPr lang="ru-RU" i="0" dirty="0">
                <a:solidFill>
                  <a:srgbClr val="000000"/>
                </a:solidFill>
                <a:effectLst/>
                <a:latin typeface="Cambria" panose="02040503050406030204" pitchFamily="18" charset="0"/>
                <a:ea typeface="Cambria" panose="02040503050406030204" pitchFamily="18" charset="0"/>
              </a:rPr>
              <a:t> Сделать вызов </a:t>
            </a:r>
            <a:r>
              <a:rPr lang="ru-RU" b="1" i="0" dirty="0" err="1">
                <a:solidFill>
                  <a:srgbClr val="000000"/>
                </a:solidFill>
                <a:effectLst/>
                <a:latin typeface="Cambria" panose="02040503050406030204" pitchFamily="18" charset="0"/>
                <a:ea typeface="Cambria" panose="02040503050406030204" pitchFamily="18" charset="0"/>
              </a:rPr>
              <a:t>fork</a:t>
            </a:r>
            <a:r>
              <a:rPr lang="ru-RU" i="0" dirty="0">
                <a:solidFill>
                  <a:srgbClr val="000000"/>
                </a:solidFill>
                <a:effectLst/>
                <a:latin typeface="Cambria" panose="02040503050406030204" pitchFamily="18" charset="0"/>
                <a:ea typeface="Cambria" panose="02040503050406030204" pitchFamily="18" charset="0"/>
              </a:rPr>
              <a:t>, после которого родитель завершается, а потомок продолжает работать (в результате этого демон становится потомком процесса </a:t>
            </a:r>
            <a:r>
              <a:rPr lang="ru-RU" i="0" dirty="0" err="1">
                <a:solidFill>
                  <a:srgbClr val="000000"/>
                </a:solidFill>
                <a:effectLst/>
                <a:latin typeface="Cambria" panose="02040503050406030204" pitchFamily="18" charset="0"/>
                <a:ea typeface="Cambria" panose="02040503050406030204" pitchFamily="18" charset="0"/>
              </a:rPr>
              <a:t>init</a:t>
            </a:r>
            <a:r>
              <a:rPr lang="ru-RU" i="0" dirty="0">
                <a:solidFill>
                  <a:srgbClr val="000000"/>
                </a:solidFill>
                <a:effectLst/>
                <a:latin typeface="Cambria" panose="02040503050406030204" pitchFamily="18" charset="0"/>
                <a:ea typeface="Cambria" panose="02040503050406030204" pitchFamily="18" charset="0"/>
              </a:rPr>
              <a:t>)</a:t>
            </a:r>
          </a:p>
          <a:p>
            <a:pPr marL="0" indent="0">
              <a:buNone/>
            </a:pPr>
            <a:r>
              <a:rPr lang="ru-RU" i="0" dirty="0">
                <a:solidFill>
                  <a:srgbClr val="000000"/>
                </a:solidFill>
                <a:effectLst/>
                <a:latin typeface="Cambria" panose="02040503050406030204" pitchFamily="18" charset="0"/>
                <a:ea typeface="Cambria" panose="02040503050406030204" pitchFamily="18" charset="0"/>
              </a:rPr>
              <a:t>Этот шаг делается по двум следующим причинам:</a:t>
            </a:r>
          </a:p>
          <a:p>
            <a:pPr>
              <a:buFont typeface="Wingdings" panose="05000000000000000000" pitchFamily="2" charset="2"/>
              <a:buChar char="Ø"/>
            </a:pPr>
            <a:r>
              <a:rPr lang="ru-RU" i="0" dirty="0">
                <a:solidFill>
                  <a:srgbClr val="000000"/>
                </a:solidFill>
                <a:effectLst/>
                <a:latin typeface="Cambria" panose="02040503050406030204" pitchFamily="18" charset="0"/>
                <a:ea typeface="Cambria" panose="02040503050406030204" pitchFamily="18" charset="0"/>
              </a:rPr>
              <a:t> Исходя из того, что демон был запущен в командной строке, завершение родителя будет обнаружено командной оболочкой, которая вслед за этим выведет новое приглашение и позволит потомку выполняться в фоновом режиме</a:t>
            </a:r>
          </a:p>
          <a:p>
            <a:pPr>
              <a:buFont typeface="Wingdings" panose="05000000000000000000" pitchFamily="2" charset="2"/>
              <a:buChar char="Ø"/>
            </a:pPr>
            <a:r>
              <a:rPr lang="ru-RU" i="0" dirty="0">
                <a:solidFill>
                  <a:srgbClr val="000000"/>
                </a:solidFill>
                <a:effectLst/>
                <a:latin typeface="Cambria" panose="02040503050406030204" pitchFamily="18" charset="0"/>
                <a:ea typeface="Cambria" panose="02040503050406030204" pitchFamily="18" charset="0"/>
              </a:rPr>
              <a:t> Потомок гарантированно не станет лидером группы процессов, поскольку он наследует PGID от своего родителя и получает свой уникальный идентификатор, который отличается от унаследованного PGID. Это необходимо для успешного выполнения следующего шага</a:t>
            </a:r>
          </a:p>
        </p:txBody>
      </p:sp>
    </p:spTree>
    <p:extLst>
      <p:ext uri="{BB962C8B-B14F-4D97-AF65-F5344CB8AC3E}">
        <p14:creationId xmlns:p14="http://schemas.microsoft.com/office/powerpoint/2010/main" val="183528910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DFB2C3-4A00-7568-7D2A-B54F6DCA46A1}"/>
            </a:ext>
          </a:extLst>
        </p:cNvPr>
        <p:cNvGrpSpPr/>
        <p:nvPr/>
      </p:nvGrpSpPr>
      <p:grpSpPr>
        <a:xfrm>
          <a:off x="0" y="0"/>
          <a:ext cx="0" cy="0"/>
          <a:chOff x="0" y="0"/>
          <a:chExt cx="0" cy="0"/>
        </a:xfrm>
      </p:grpSpPr>
      <p:graphicFrame>
        <p:nvGraphicFramePr>
          <p:cNvPr id="6" name="Таблица 5">
            <a:extLst>
              <a:ext uri="{FF2B5EF4-FFF2-40B4-BE49-F238E27FC236}">
                <a16:creationId xmlns:a16="http://schemas.microsoft.com/office/drawing/2014/main" id="{DD77FC16-4ADF-C730-4AC6-AB4809FAFDB2}"/>
              </a:ext>
            </a:extLst>
          </p:cNvPr>
          <p:cNvGraphicFramePr>
            <a:graphicFrameLocks noGrp="1"/>
          </p:cNvGraphicFramePr>
          <p:nvPr/>
        </p:nvGraphicFramePr>
        <p:xfrm>
          <a:off x="990600" y="365126"/>
          <a:ext cx="10210800" cy="1018309"/>
        </p:xfrm>
        <a:graphic>
          <a:graphicData uri="http://schemas.openxmlformats.org/drawingml/2006/table">
            <a:tbl>
              <a:tblPr/>
              <a:tblGrid>
                <a:gridCol w="10210800">
                  <a:extLst>
                    <a:ext uri="{9D8B030D-6E8A-4147-A177-3AD203B41FA5}">
                      <a16:colId xmlns:a16="http://schemas.microsoft.com/office/drawing/2014/main" val="2263043944"/>
                    </a:ext>
                  </a:extLst>
                </a:gridCol>
              </a:tblGrid>
              <a:tr h="1018309">
                <a:tc>
                  <a:txBody>
                    <a:bodyPr/>
                    <a:lstStyle/>
                    <a:p>
                      <a:r>
                        <a:rPr lang="en-US" sz="4200" dirty="0">
                          <a:latin typeface="Cambria" panose="02040503050406030204" pitchFamily="18" charset="0"/>
                          <a:ea typeface="Cambria" panose="02040503050406030204" pitchFamily="18" charset="0"/>
                          <a:cs typeface="Arial" panose="020B0604020202020204" pitchFamily="34" charset="0"/>
                        </a:rPr>
                        <a:t>Linux-</a:t>
                      </a:r>
                      <a:r>
                        <a:rPr lang="ru-RU" sz="4200" dirty="0">
                          <a:latin typeface="Cambria" panose="02040503050406030204" pitchFamily="18" charset="0"/>
                          <a:ea typeface="Cambria" panose="02040503050406030204" pitchFamily="18" charset="0"/>
                          <a:cs typeface="Arial" panose="020B0604020202020204" pitchFamily="34" charset="0"/>
                        </a:rPr>
                        <a:t>демон</a:t>
                      </a:r>
                    </a:p>
                  </a:txBody>
                  <a:tcPr marL="0" marR="0" marT="0" marB="0" anchor="ctr">
                    <a:lnL w="12700" cmpd="sng">
                      <a:noFill/>
                      <a:prstDash val="solid"/>
                    </a:lnL>
                    <a:lnR w="12700" cmpd="sng">
                      <a:noFill/>
                      <a:prstDash val="solid"/>
                    </a:lnR>
                    <a:lnT w="12700" cmpd="sng">
                      <a:noFill/>
                      <a:prstDash val="soli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50384404"/>
                  </a:ext>
                </a:extLst>
              </a:tr>
            </a:tbl>
          </a:graphicData>
        </a:graphic>
      </p:graphicFrame>
      <p:sp>
        <p:nvSpPr>
          <p:cNvPr id="2" name="Rectangle 2">
            <a:extLst>
              <a:ext uri="{FF2B5EF4-FFF2-40B4-BE49-F238E27FC236}">
                <a16:creationId xmlns:a16="http://schemas.microsoft.com/office/drawing/2014/main" id="{6C6F8A5A-F2DE-30FB-3920-4F116486CAFE}"/>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LID4096"/>
          </a:p>
        </p:txBody>
      </p:sp>
      <p:sp>
        <p:nvSpPr>
          <p:cNvPr id="7" name="Объект 6">
            <a:extLst>
              <a:ext uri="{FF2B5EF4-FFF2-40B4-BE49-F238E27FC236}">
                <a16:creationId xmlns:a16="http://schemas.microsoft.com/office/drawing/2014/main" id="{389FF4F3-573A-E56B-D456-6E4EB3FEF3B5}"/>
              </a:ext>
            </a:extLst>
          </p:cNvPr>
          <p:cNvSpPr>
            <a:spLocks noGrp="1"/>
          </p:cNvSpPr>
          <p:nvPr>
            <p:ph idx="1"/>
          </p:nvPr>
        </p:nvSpPr>
        <p:spPr>
          <a:xfrm>
            <a:off x="838200" y="1622724"/>
            <a:ext cx="10363200" cy="5123132"/>
          </a:xfrm>
        </p:spPr>
        <p:txBody>
          <a:bodyPr>
            <a:normAutofit fontScale="85000" lnSpcReduction="20000"/>
          </a:bodyPr>
          <a:lstStyle/>
          <a:p>
            <a:pPr marL="0" indent="0">
              <a:buNone/>
            </a:pPr>
            <a:r>
              <a:rPr lang="ru-RU" i="0" dirty="0">
                <a:solidFill>
                  <a:srgbClr val="000000"/>
                </a:solidFill>
                <a:effectLst/>
                <a:latin typeface="Cambria" panose="02040503050406030204" pitchFamily="18" charset="0"/>
                <a:ea typeface="Cambria" panose="02040503050406030204" pitchFamily="18" charset="0"/>
              </a:rPr>
              <a:t>Для того чтобы стать демоном, программа должна выполнить следующие шаги:</a:t>
            </a:r>
          </a:p>
          <a:p>
            <a:pPr marL="0" indent="0">
              <a:buNone/>
            </a:pPr>
            <a:r>
              <a:rPr lang="ru-RU" dirty="0">
                <a:solidFill>
                  <a:srgbClr val="000000"/>
                </a:solidFill>
                <a:latin typeface="Cambria" panose="02040503050406030204" pitchFamily="18" charset="0"/>
                <a:ea typeface="Cambria" panose="02040503050406030204" pitchFamily="18" charset="0"/>
              </a:rPr>
              <a:t>2. Дочерний процесс вызывает </a:t>
            </a:r>
            <a:r>
              <a:rPr lang="ru-RU" b="1" dirty="0" err="1">
                <a:solidFill>
                  <a:srgbClr val="000000"/>
                </a:solidFill>
                <a:latin typeface="Cambria" panose="02040503050406030204" pitchFamily="18" charset="0"/>
                <a:ea typeface="Cambria" panose="02040503050406030204" pitchFamily="18" charset="0"/>
              </a:rPr>
              <a:t>setsid</a:t>
            </a:r>
            <a:r>
              <a:rPr lang="ru-RU" dirty="0">
                <a:solidFill>
                  <a:srgbClr val="000000"/>
                </a:solidFill>
                <a:latin typeface="Cambria" panose="02040503050406030204" pitchFamily="18" charset="0"/>
                <a:ea typeface="Cambria" panose="02040503050406030204" pitchFamily="18" charset="0"/>
              </a:rPr>
              <a:t>, чтобы начать новую сессию и разорвать любые связи с контролирующим терминалом</a:t>
            </a:r>
          </a:p>
          <a:p>
            <a:pPr marL="0" indent="0">
              <a:buNone/>
            </a:pPr>
            <a:r>
              <a:rPr lang="ru-RU" dirty="0">
                <a:solidFill>
                  <a:srgbClr val="000000"/>
                </a:solidFill>
                <a:latin typeface="Cambria" panose="02040503050406030204" pitchFamily="18" charset="0"/>
                <a:ea typeface="Cambria" panose="02040503050406030204" pitchFamily="18" charset="0"/>
              </a:rPr>
              <a:t>3. Если после этого демон больше не открывает никаких терминальных устройств, мы можем не волноваться о том, что он восстановит соединение с контролирующим  терминалом. В противном случае нам необходимо сделать так, чтобы терминальное  устройство не стало контролирующим</a:t>
            </a:r>
          </a:p>
          <a:p>
            <a:pPr marL="0" indent="0">
              <a:buNone/>
            </a:pPr>
            <a:r>
              <a:rPr lang="ru-RU" dirty="0">
                <a:solidFill>
                  <a:srgbClr val="000000"/>
                </a:solidFill>
                <a:latin typeface="Cambria" panose="02040503050406030204" pitchFamily="18" charset="0"/>
                <a:ea typeface="Cambria" panose="02040503050406030204" pitchFamily="18" charset="0"/>
              </a:rPr>
              <a:t>Это можно сделать двумя способами:</a:t>
            </a:r>
          </a:p>
          <a:p>
            <a:pPr>
              <a:buFont typeface="Wingdings" panose="05000000000000000000" pitchFamily="2" charset="2"/>
              <a:buChar char="Ø"/>
            </a:pPr>
            <a:r>
              <a:rPr lang="ru-RU" dirty="0">
                <a:solidFill>
                  <a:srgbClr val="000000"/>
                </a:solidFill>
                <a:latin typeface="Cambria" panose="02040503050406030204" pitchFamily="18" charset="0"/>
                <a:ea typeface="Cambria" panose="02040503050406030204" pitchFamily="18" charset="0"/>
              </a:rPr>
              <a:t> Указывать флаг O_NOCTTY для любых вызовов </a:t>
            </a:r>
            <a:r>
              <a:rPr lang="ru-RU" b="1" dirty="0" err="1">
                <a:solidFill>
                  <a:srgbClr val="000000"/>
                </a:solidFill>
                <a:latin typeface="Cambria" panose="02040503050406030204" pitchFamily="18" charset="0"/>
                <a:ea typeface="Cambria" panose="02040503050406030204" pitchFamily="18" charset="0"/>
              </a:rPr>
              <a:t>open</a:t>
            </a:r>
            <a:r>
              <a:rPr lang="ru-RU" dirty="0">
                <a:solidFill>
                  <a:srgbClr val="000000"/>
                </a:solidFill>
                <a:latin typeface="Cambria" panose="02040503050406030204" pitchFamily="18" charset="0"/>
                <a:ea typeface="Cambria" panose="02040503050406030204" pitchFamily="18" charset="0"/>
              </a:rPr>
              <a:t>, которые могут открыть терминальное устройство.</a:t>
            </a:r>
          </a:p>
          <a:p>
            <a:pPr>
              <a:buFont typeface="Wingdings" panose="05000000000000000000" pitchFamily="2" charset="2"/>
              <a:buChar char="Ø"/>
            </a:pPr>
            <a:r>
              <a:rPr lang="ru-RU" dirty="0">
                <a:solidFill>
                  <a:srgbClr val="000000"/>
                </a:solidFill>
                <a:latin typeface="Cambria" panose="02040503050406030204" pitchFamily="18" charset="0"/>
                <a:ea typeface="Cambria" panose="02040503050406030204" pitchFamily="18" charset="0"/>
              </a:rPr>
              <a:t> Есть более простой вариант: после </a:t>
            </a:r>
            <a:r>
              <a:rPr lang="ru-RU" b="1" dirty="0" err="1">
                <a:solidFill>
                  <a:srgbClr val="000000"/>
                </a:solidFill>
                <a:latin typeface="Cambria" panose="02040503050406030204" pitchFamily="18" charset="0"/>
                <a:ea typeface="Cambria" panose="02040503050406030204" pitchFamily="18" charset="0"/>
              </a:rPr>
              <a:t>setsid</a:t>
            </a:r>
            <a:r>
              <a:rPr lang="ru-RU" dirty="0">
                <a:solidFill>
                  <a:srgbClr val="000000"/>
                </a:solidFill>
                <a:latin typeface="Cambria" panose="02040503050406030204" pitchFamily="18" charset="0"/>
                <a:ea typeface="Cambria" panose="02040503050406030204" pitchFamily="18" charset="0"/>
              </a:rPr>
              <a:t> можно еще раз сделать вызов </a:t>
            </a:r>
            <a:r>
              <a:rPr lang="ru-RU" b="1" dirty="0" err="1">
                <a:solidFill>
                  <a:srgbClr val="000000"/>
                </a:solidFill>
                <a:latin typeface="Cambria" panose="02040503050406030204" pitchFamily="18" charset="0"/>
                <a:ea typeface="Cambria" panose="02040503050406030204" pitchFamily="18" charset="0"/>
              </a:rPr>
              <a:t>fork</a:t>
            </a:r>
            <a:r>
              <a:rPr lang="ru-RU" dirty="0">
                <a:solidFill>
                  <a:srgbClr val="000000"/>
                </a:solidFill>
                <a:latin typeface="Cambria" panose="02040503050406030204" pitchFamily="18" charset="0"/>
                <a:ea typeface="Cambria" panose="02040503050406030204" pitchFamily="18" charset="0"/>
              </a:rPr>
              <a:t>, опять позволив родителю завершиться, а потомку (правнуку) – продолжить работу. Это гарантирует, что потомок не станет лидером сессии, что делает невозможным повторное соединение с контролирующим терминалом</a:t>
            </a:r>
            <a:endParaRPr lang="ru-RU" i="0" dirty="0">
              <a:solidFill>
                <a:srgbClr val="000000"/>
              </a:solidFill>
              <a:effectLst/>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327233158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DFB2C3-4A00-7568-7D2A-B54F6DCA46A1}"/>
            </a:ext>
          </a:extLst>
        </p:cNvPr>
        <p:cNvGrpSpPr/>
        <p:nvPr/>
      </p:nvGrpSpPr>
      <p:grpSpPr>
        <a:xfrm>
          <a:off x="0" y="0"/>
          <a:ext cx="0" cy="0"/>
          <a:chOff x="0" y="0"/>
          <a:chExt cx="0" cy="0"/>
        </a:xfrm>
      </p:grpSpPr>
      <p:graphicFrame>
        <p:nvGraphicFramePr>
          <p:cNvPr id="6" name="Таблица 5">
            <a:extLst>
              <a:ext uri="{FF2B5EF4-FFF2-40B4-BE49-F238E27FC236}">
                <a16:creationId xmlns:a16="http://schemas.microsoft.com/office/drawing/2014/main" id="{DD77FC16-4ADF-C730-4AC6-AB4809FAFDB2}"/>
              </a:ext>
            </a:extLst>
          </p:cNvPr>
          <p:cNvGraphicFramePr>
            <a:graphicFrameLocks noGrp="1"/>
          </p:cNvGraphicFramePr>
          <p:nvPr/>
        </p:nvGraphicFramePr>
        <p:xfrm>
          <a:off x="990600" y="365126"/>
          <a:ext cx="10210800" cy="1018309"/>
        </p:xfrm>
        <a:graphic>
          <a:graphicData uri="http://schemas.openxmlformats.org/drawingml/2006/table">
            <a:tbl>
              <a:tblPr/>
              <a:tblGrid>
                <a:gridCol w="10210800">
                  <a:extLst>
                    <a:ext uri="{9D8B030D-6E8A-4147-A177-3AD203B41FA5}">
                      <a16:colId xmlns:a16="http://schemas.microsoft.com/office/drawing/2014/main" val="2263043944"/>
                    </a:ext>
                  </a:extLst>
                </a:gridCol>
              </a:tblGrid>
              <a:tr h="1018309">
                <a:tc>
                  <a:txBody>
                    <a:bodyPr/>
                    <a:lstStyle/>
                    <a:p>
                      <a:r>
                        <a:rPr lang="en-US" sz="4200" dirty="0">
                          <a:latin typeface="Cambria" panose="02040503050406030204" pitchFamily="18" charset="0"/>
                          <a:ea typeface="Cambria" panose="02040503050406030204" pitchFamily="18" charset="0"/>
                          <a:cs typeface="Arial" panose="020B0604020202020204" pitchFamily="34" charset="0"/>
                        </a:rPr>
                        <a:t>Linux-</a:t>
                      </a:r>
                      <a:r>
                        <a:rPr lang="ru-RU" sz="4200" dirty="0">
                          <a:latin typeface="Cambria" panose="02040503050406030204" pitchFamily="18" charset="0"/>
                          <a:ea typeface="Cambria" panose="02040503050406030204" pitchFamily="18" charset="0"/>
                          <a:cs typeface="Arial" panose="020B0604020202020204" pitchFamily="34" charset="0"/>
                        </a:rPr>
                        <a:t>демон</a:t>
                      </a:r>
                    </a:p>
                  </a:txBody>
                  <a:tcPr marL="0" marR="0" marT="0" marB="0" anchor="ctr">
                    <a:lnL w="12700" cmpd="sng">
                      <a:noFill/>
                      <a:prstDash val="solid"/>
                    </a:lnL>
                    <a:lnR w="12700" cmpd="sng">
                      <a:noFill/>
                      <a:prstDash val="solid"/>
                    </a:lnR>
                    <a:lnT w="12700" cmpd="sng">
                      <a:noFill/>
                      <a:prstDash val="soli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50384404"/>
                  </a:ext>
                </a:extLst>
              </a:tr>
            </a:tbl>
          </a:graphicData>
        </a:graphic>
      </p:graphicFrame>
      <p:sp>
        <p:nvSpPr>
          <p:cNvPr id="2" name="Rectangle 2">
            <a:extLst>
              <a:ext uri="{FF2B5EF4-FFF2-40B4-BE49-F238E27FC236}">
                <a16:creationId xmlns:a16="http://schemas.microsoft.com/office/drawing/2014/main" id="{6C6F8A5A-F2DE-30FB-3920-4F116486CAFE}"/>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LID4096"/>
          </a:p>
        </p:txBody>
      </p:sp>
      <p:sp>
        <p:nvSpPr>
          <p:cNvPr id="7" name="Объект 6">
            <a:extLst>
              <a:ext uri="{FF2B5EF4-FFF2-40B4-BE49-F238E27FC236}">
                <a16:creationId xmlns:a16="http://schemas.microsoft.com/office/drawing/2014/main" id="{389FF4F3-573A-E56B-D456-6E4EB3FEF3B5}"/>
              </a:ext>
            </a:extLst>
          </p:cNvPr>
          <p:cNvSpPr>
            <a:spLocks noGrp="1"/>
          </p:cNvSpPr>
          <p:nvPr>
            <p:ph idx="1"/>
          </p:nvPr>
        </p:nvSpPr>
        <p:spPr>
          <a:xfrm>
            <a:off x="838200" y="1622724"/>
            <a:ext cx="10363200" cy="5123132"/>
          </a:xfrm>
        </p:spPr>
        <p:txBody>
          <a:bodyPr>
            <a:normAutofit fontScale="92500" lnSpcReduction="10000"/>
          </a:bodyPr>
          <a:lstStyle/>
          <a:p>
            <a:pPr marL="0" indent="0">
              <a:buNone/>
            </a:pPr>
            <a:r>
              <a:rPr lang="ru-RU" i="0" dirty="0">
                <a:solidFill>
                  <a:srgbClr val="000000"/>
                </a:solidFill>
                <a:effectLst/>
                <a:latin typeface="Cambria" panose="02040503050406030204" pitchFamily="18" charset="0"/>
                <a:ea typeface="Cambria" panose="02040503050406030204" pitchFamily="18" charset="0"/>
              </a:rPr>
              <a:t>Для того чтобы стать демоном, программа должна выполнить следующие шаги:</a:t>
            </a:r>
          </a:p>
          <a:p>
            <a:pPr marL="0" indent="0">
              <a:buNone/>
            </a:pPr>
            <a:r>
              <a:rPr lang="ru-RU" dirty="0">
                <a:solidFill>
                  <a:srgbClr val="000000"/>
                </a:solidFill>
                <a:latin typeface="Cambria" panose="02040503050406030204" pitchFamily="18" charset="0"/>
                <a:ea typeface="Cambria" panose="02040503050406030204" pitchFamily="18" charset="0"/>
              </a:rPr>
              <a:t>4. Очистить атрибут </a:t>
            </a:r>
            <a:r>
              <a:rPr lang="ru-RU" b="1" dirty="0" err="1">
                <a:solidFill>
                  <a:srgbClr val="000000"/>
                </a:solidFill>
                <a:latin typeface="Cambria" panose="02040503050406030204" pitchFamily="18" charset="0"/>
                <a:ea typeface="Cambria" panose="02040503050406030204" pitchFamily="18" charset="0"/>
              </a:rPr>
              <a:t>umask</a:t>
            </a:r>
            <a:r>
              <a:rPr lang="ru-RU" dirty="0">
                <a:solidFill>
                  <a:srgbClr val="000000"/>
                </a:solidFill>
                <a:latin typeface="Cambria" panose="02040503050406030204" pitchFamily="18" charset="0"/>
                <a:ea typeface="Cambria" panose="02040503050406030204" pitchFamily="18" charset="0"/>
              </a:rPr>
              <a:t> процесса, чтобы файлы и каталоги, созданные демоном, имели запрашиваемые права доступа</a:t>
            </a:r>
          </a:p>
          <a:p>
            <a:pPr marL="0" indent="0">
              <a:buNone/>
            </a:pPr>
            <a:r>
              <a:rPr lang="ru-RU" dirty="0">
                <a:solidFill>
                  <a:srgbClr val="000000"/>
                </a:solidFill>
                <a:latin typeface="Cambria" panose="02040503050406030204" pitchFamily="18" charset="0"/>
                <a:ea typeface="Cambria" panose="02040503050406030204" pitchFamily="18" charset="0"/>
              </a:rPr>
              <a:t>5. Поменять текущий рабочий каталог процесса (обычно на корневой – /)</a:t>
            </a:r>
          </a:p>
          <a:p>
            <a:pPr marL="0" indent="0">
              <a:buNone/>
            </a:pPr>
            <a:r>
              <a:rPr lang="ru-RU" dirty="0">
                <a:solidFill>
                  <a:srgbClr val="000000"/>
                </a:solidFill>
                <a:latin typeface="Cambria" panose="02040503050406030204" pitchFamily="18" charset="0"/>
                <a:ea typeface="Cambria" panose="02040503050406030204" pitchFamily="18" charset="0"/>
              </a:rPr>
              <a:t>Это необходимо, поскольку демон обычно выполняется вплоть до выключения системы. Если файловая система, на которой находится его текущий рабочий каталог, не является корневой, она не может быть отключена. Как вариант, в качестве рабочего каталога демон может задействовать то место, где он выполняет свою работу, или воспользоваться значением в конфигурационном файле; главное, чтобы файловая система, в которой находится этот каталог, никогда не нуждалась в отключении</a:t>
            </a:r>
            <a:endParaRPr lang="ru-RU" i="0" dirty="0">
              <a:solidFill>
                <a:srgbClr val="000000"/>
              </a:solidFill>
              <a:effectLst/>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200651554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DFB2C3-4A00-7568-7D2A-B54F6DCA46A1}"/>
            </a:ext>
          </a:extLst>
        </p:cNvPr>
        <p:cNvGrpSpPr/>
        <p:nvPr/>
      </p:nvGrpSpPr>
      <p:grpSpPr>
        <a:xfrm>
          <a:off x="0" y="0"/>
          <a:ext cx="0" cy="0"/>
          <a:chOff x="0" y="0"/>
          <a:chExt cx="0" cy="0"/>
        </a:xfrm>
      </p:grpSpPr>
      <p:graphicFrame>
        <p:nvGraphicFramePr>
          <p:cNvPr id="6" name="Таблица 5">
            <a:extLst>
              <a:ext uri="{FF2B5EF4-FFF2-40B4-BE49-F238E27FC236}">
                <a16:creationId xmlns:a16="http://schemas.microsoft.com/office/drawing/2014/main" id="{DD77FC16-4ADF-C730-4AC6-AB4809FAFDB2}"/>
              </a:ext>
            </a:extLst>
          </p:cNvPr>
          <p:cNvGraphicFramePr>
            <a:graphicFrameLocks noGrp="1"/>
          </p:cNvGraphicFramePr>
          <p:nvPr/>
        </p:nvGraphicFramePr>
        <p:xfrm>
          <a:off x="990600" y="365126"/>
          <a:ext cx="10210800" cy="1018309"/>
        </p:xfrm>
        <a:graphic>
          <a:graphicData uri="http://schemas.openxmlformats.org/drawingml/2006/table">
            <a:tbl>
              <a:tblPr/>
              <a:tblGrid>
                <a:gridCol w="10210800">
                  <a:extLst>
                    <a:ext uri="{9D8B030D-6E8A-4147-A177-3AD203B41FA5}">
                      <a16:colId xmlns:a16="http://schemas.microsoft.com/office/drawing/2014/main" val="2263043944"/>
                    </a:ext>
                  </a:extLst>
                </a:gridCol>
              </a:tblGrid>
              <a:tr h="1018309">
                <a:tc>
                  <a:txBody>
                    <a:bodyPr/>
                    <a:lstStyle/>
                    <a:p>
                      <a:r>
                        <a:rPr lang="en-US" sz="4200" dirty="0">
                          <a:latin typeface="Cambria" panose="02040503050406030204" pitchFamily="18" charset="0"/>
                          <a:ea typeface="Cambria" panose="02040503050406030204" pitchFamily="18" charset="0"/>
                          <a:cs typeface="Arial" panose="020B0604020202020204" pitchFamily="34" charset="0"/>
                        </a:rPr>
                        <a:t>Linux-</a:t>
                      </a:r>
                      <a:r>
                        <a:rPr lang="ru-RU" sz="4200" dirty="0">
                          <a:latin typeface="Cambria" panose="02040503050406030204" pitchFamily="18" charset="0"/>
                          <a:ea typeface="Cambria" panose="02040503050406030204" pitchFamily="18" charset="0"/>
                          <a:cs typeface="Arial" panose="020B0604020202020204" pitchFamily="34" charset="0"/>
                        </a:rPr>
                        <a:t>демон</a:t>
                      </a:r>
                    </a:p>
                  </a:txBody>
                  <a:tcPr marL="0" marR="0" marT="0" marB="0" anchor="ctr">
                    <a:lnL w="12700" cmpd="sng">
                      <a:noFill/>
                      <a:prstDash val="solid"/>
                    </a:lnL>
                    <a:lnR w="12700" cmpd="sng">
                      <a:noFill/>
                      <a:prstDash val="solid"/>
                    </a:lnR>
                    <a:lnT w="12700" cmpd="sng">
                      <a:noFill/>
                      <a:prstDash val="soli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50384404"/>
                  </a:ext>
                </a:extLst>
              </a:tr>
            </a:tbl>
          </a:graphicData>
        </a:graphic>
      </p:graphicFrame>
      <p:sp>
        <p:nvSpPr>
          <p:cNvPr id="2" name="Rectangle 2">
            <a:extLst>
              <a:ext uri="{FF2B5EF4-FFF2-40B4-BE49-F238E27FC236}">
                <a16:creationId xmlns:a16="http://schemas.microsoft.com/office/drawing/2014/main" id="{6C6F8A5A-F2DE-30FB-3920-4F116486CAFE}"/>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LID4096"/>
          </a:p>
        </p:txBody>
      </p:sp>
      <p:sp>
        <p:nvSpPr>
          <p:cNvPr id="7" name="Объект 6">
            <a:extLst>
              <a:ext uri="{FF2B5EF4-FFF2-40B4-BE49-F238E27FC236}">
                <a16:creationId xmlns:a16="http://schemas.microsoft.com/office/drawing/2014/main" id="{389FF4F3-573A-E56B-D456-6E4EB3FEF3B5}"/>
              </a:ext>
            </a:extLst>
          </p:cNvPr>
          <p:cNvSpPr>
            <a:spLocks noGrp="1"/>
          </p:cNvSpPr>
          <p:nvPr>
            <p:ph idx="1"/>
          </p:nvPr>
        </p:nvSpPr>
        <p:spPr>
          <a:xfrm>
            <a:off x="838200" y="1622724"/>
            <a:ext cx="10363200" cy="5235276"/>
          </a:xfrm>
        </p:spPr>
        <p:txBody>
          <a:bodyPr>
            <a:normAutofit fontScale="92500" lnSpcReduction="10000"/>
          </a:bodyPr>
          <a:lstStyle/>
          <a:p>
            <a:pPr marL="0" indent="0">
              <a:buNone/>
            </a:pPr>
            <a:r>
              <a:rPr lang="ru-RU" i="0" dirty="0">
                <a:solidFill>
                  <a:srgbClr val="000000"/>
                </a:solidFill>
                <a:effectLst/>
                <a:latin typeface="Cambria" panose="02040503050406030204" pitchFamily="18" charset="0"/>
                <a:ea typeface="Cambria" panose="02040503050406030204" pitchFamily="18" charset="0"/>
              </a:rPr>
              <a:t>Для того чтобы стать демоном, программа должна выполнить следующие шаги:</a:t>
            </a:r>
          </a:p>
          <a:p>
            <a:pPr marL="0" indent="0">
              <a:buNone/>
            </a:pPr>
            <a:r>
              <a:rPr lang="ru-RU" dirty="0">
                <a:solidFill>
                  <a:srgbClr val="000000"/>
                </a:solidFill>
                <a:latin typeface="Cambria" panose="02040503050406030204" pitchFamily="18" charset="0"/>
                <a:ea typeface="Cambria" panose="02040503050406030204" pitchFamily="18" charset="0"/>
              </a:rPr>
              <a:t>6. Закрыть все открытые файловые дескрипторы, которые демон унаследовал от своего родителя (возможно, некоторые из них необходимо оставить открытыми, поэтому данный шаг является необязательным и может быть откорректирован)</a:t>
            </a:r>
          </a:p>
          <a:p>
            <a:pPr marL="0" indent="0">
              <a:buNone/>
            </a:pPr>
            <a:r>
              <a:rPr lang="ru-RU" dirty="0">
                <a:solidFill>
                  <a:srgbClr val="000000"/>
                </a:solidFill>
                <a:latin typeface="Cambria" panose="02040503050406030204" pitchFamily="18" charset="0"/>
                <a:ea typeface="Cambria" panose="02040503050406030204" pitchFamily="18" charset="0"/>
              </a:rPr>
              <a:t>Это делается по целому ряду причин. Поскольку демон потерял свой контролирующий терминал и работает в фоновом режиме, ему больше не нужно хранить дескрипторы с номерами 0, 1 и 2 (если они ссылаются на терминал)</a:t>
            </a:r>
          </a:p>
          <a:p>
            <a:pPr marL="0" indent="0">
              <a:buNone/>
            </a:pPr>
            <a:r>
              <a:rPr lang="ru-RU" dirty="0">
                <a:solidFill>
                  <a:srgbClr val="000000"/>
                </a:solidFill>
                <a:latin typeface="Cambria" panose="02040503050406030204" pitchFamily="18" charset="0"/>
                <a:ea typeface="Cambria" panose="02040503050406030204" pitchFamily="18" charset="0"/>
              </a:rPr>
              <a:t>Кроме того, мы не можем отключить  файловую систему, на которой долгоживущий демон удерживает открытыми какие либо файлы. И, следуя обычным правилам, мы должны закрывать неиспользуемые файловые дескрипторы, поскольку их число ограничено</a:t>
            </a:r>
            <a:endParaRPr lang="ru-RU" i="0" dirty="0">
              <a:solidFill>
                <a:srgbClr val="000000"/>
              </a:solidFill>
              <a:effectLst/>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421964082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DFB2C3-4A00-7568-7D2A-B54F6DCA46A1}"/>
            </a:ext>
          </a:extLst>
        </p:cNvPr>
        <p:cNvGrpSpPr/>
        <p:nvPr/>
      </p:nvGrpSpPr>
      <p:grpSpPr>
        <a:xfrm>
          <a:off x="0" y="0"/>
          <a:ext cx="0" cy="0"/>
          <a:chOff x="0" y="0"/>
          <a:chExt cx="0" cy="0"/>
        </a:xfrm>
      </p:grpSpPr>
      <p:graphicFrame>
        <p:nvGraphicFramePr>
          <p:cNvPr id="6" name="Таблица 5">
            <a:extLst>
              <a:ext uri="{FF2B5EF4-FFF2-40B4-BE49-F238E27FC236}">
                <a16:creationId xmlns:a16="http://schemas.microsoft.com/office/drawing/2014/main" id="{DD77FC16-4ADF-C730-4AC6-AB4809FAFDB2}"/>
              </a:ext>
            </a:extLst>
          </p:cNvPr>
          <p:cNvGraphicFramePr>
            <a:graphicFrameLocks noGrp="1"/>
          </p:cNvGraphicFramePr>
          <p:nvPr/>
        </p:nvGraphicFramePr>
        <p:xfrm>
          <a:off x="990600" y="365126"/>
          <a:ext cx="10210800" cy="1018309"/>
        </p:xfrm>
        <a:graphic>
          <a:graphicData uri="http://schemas.openxmlformats.org/drawingml/2006/table">
            <a:tbl>
              <a:tblPr/>
              <a:tblGrid>
                <a:gridCol w="10210800">
                  <a:extLst>
                    <a:ext uri="{9D8B030D-6E8A-4147-A177-3AD203B41FA5}">
                      <a16:colId xmlns:a16="http://schemas.microsoft.com/office/drawing/2014/main" val="2263043944"/>
                    </a:ext>
                  </a:extLst>
                </a:gridCol>
              </a:tblGrid>
              <a:tr h="1018309">
                <a:tc>
                  <a:txBody>
                    <a:bodyPr/>
                    <a:lstStyle/>
                    <a:p>
                      <a:r>
                        <a:rPr lang="en-US" sz="4200" dirty="0">
                          <a:latin typeface="Cambria" panose="02040503050406030204" pitchFamily="18" charset="0"/>
                          <a:ea typeface="Cambria" panose="02040503050406030204" pitchFamily="18" charset="0"/>
                          <a:cs typeface="Arial" panose="020B0604020202020204" pitchFamily="34" charset="0"/>
                        </a:rPr>
                        <a:t>Linux-</a:t>
                      </a:r>
                      <a:r>
                        <a:rPr lang="ru-RU" sz="4200" dirty="0">
                          <a:latin typeface="Cambria" panose="02040503050406030204" pitchFamily="18" charset="0"/>
                          <a:ea typeface="Cambria" panose="02040503050406030204" pitchFamily="18" charset="0"/>
                          <a:cs typeface="Arial" panose="020B0604020202020204" pitchFamily="34" charset="0"/>
                        </a:rPr>
                        <a:t>демон</a:t>
                      </a:r>
                    </a:p>
                  </a:txBody>
                  <a:tcPr marL="0" marR="0" marT="0" marB="0" anchor="ctr">
                    <a:lnL w="12700" cmpd="sng">
                      <a:noFill/>
                      <a:prstDash val="solid"/>
                    </a:lnL>
                    <a:lnR w="12700" cmpd="sng">
                      <a:noFill/>
                      <a:prstDash val="solid"/>
                    </a:lnR>
                    <a:lnT w="12700" cmpd="sng">
                      <a:noFill/>
                      <a:prstDash val="soli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50384404"/>
                  </a:ext>
                </a:extLst>
              </a:tr>
            </a:tbl>
          </a:graphicData>
        </a:graphic>
      </p:graphicFrame>
      <p:sp>
        <p:nvSpPr>
          <p:cNvPr id="2" name="Rectangle 2">
            <a:extLst>
              <a:ext uri="{FF2B5EF4-FFF2-40B4-BE49-F238E27FC236}">
                <a16:creationId xmlns:a16="http://schemas.microsoft.com/office/drawing/2014/main" id="{6C6F8A5A-F2DE-30FB-3920-4F116486CAFE}"/>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LID4096"/>
          </a:p>
        </p:txBody>
      </p:sp>
      <p:sp>
        <p:nvSpPr>
          <p:cNvPr id="7" name="Объект 6">
            <a:extLst>
              <a:ext uri="{FF2B5EF4-FFF2-40B4-BE49-F238E27FC236}">
                <a16:creationId xmlns:a16="http://schemas.microsoft.com/office/drawing/2014/main" id="{389FF4F3-573A-E56B-D456-6E4EB3FEF3B5}"/>
              </a:ext>
            </a:extLst>
          </p:cNvPr>
          <p:cNvSpPr>
            <a:spLocks noGrp="1"/>
          </p:cNvSpPr>
          <p:nvPr>
            <p:ph idx="1"/>
          </p:nvPr>
        </p:nvSpPr>
        <p:spPr>
          <a:xfrm>
            <a:off x="838200" y="1622724"/>
            <a:ext cx="10363200" cy="5235276"/>
          </a:xfrm>
        </p:spPr>
        <p:txBody>
          <a:bodyPr>
            <a:normAutofit fontScale="92500" lnSpcReduction="10000"/>
          </a:bodyPr>
          <a:lstStyle/>
          <a:p>
            <a:pPr marL="0" indent="0">
              <a:buNone/>
            </a:pPr>
            <a:r>
              <a:rPr lang="ru-RU" i="0" dirty="0">
                <a:solidFill>
                  <a:srgbClr val="000000"/>
                </a:solidFill>
                <a:effectLst/>
                <a:latin typeface="Cambria" panose="02040503050406030204" pitchFamily="18" charset="0"/>
                <a:ea typeface="Cambria" panose="02040503050406030204" pitchFamily="18" charset="0"/>
              </a:rPr>
              <a:t>Для того чтобы стать демоном, программа должна выполнить следующие шаги:</a:t>
            </a:r>
          </a:p>
          <a:p>
            <a:pPr marL="0" indent="0">
              <a:buNone/>
            </a:pPr>
            <a:r>
              <a:rPr lang="ru-RU" dirty="0">
                <a:solidFill>
                  <a:srgbClr val="000000"/>
                </a:solidFill>
                <a:latin typeface="Cambria" panose="02040503050406030204" pitchFamily="18" charset="0"/>
                <a:ea typeface="Cambria" panose="02040503050406030204" pitchFamily="18" charset="0"/>
              </a:rPr>
              <a:t>7. Закрыв дескрипторы с номерами 0, 1 и 2, демон обычно перенаправляет их в предварительно открытый файл </a:t>
            </a:r>
            <a:r>
              <a:rPr lang="ru-RU" b="1" dirty="0">
                <a:solidFill>
                  <a:srgbClr val="000000"/>
                </a:solidFill>
                <a:latin typeface="Cambria" panose="02040503050406030204" pitchFamily="18" charset="0"/>
                <a:ea typeface="Cambria" panose="02040503050406030204" pitchFamily="18" charset="0"/>
              </a:rPr>
              <a:t>/</a:t>
            </a:r>
            <a:r>
              <a:rPr lang="ru-RU" b="1" dirty="0" err="1">
                <a:solidFill>
                  <a:srgbClr val="000000"/>
                </a:solidFill>
                <a:latin typeface="Cambria" panose="02040503050406030204" pitchFamily="18" charset="0"/>
                <a:ea typeface="Cambria" panose="02040503050406030204" pitchFamily="18" charset="0"/>
              </a:rPr>
              <a:t>dev</a:t>
            </a:r>
            <a:r>
              <a:rPr lang="ru-RU" b="1" dirty="0">
                <a:solidFill>
                  <a:srgbClr val="000000"/>
                </a:solidFill>
                <a:latin typeface="Cambria" panose="02040503050406030204" pitchFamily="18" charset="0"/>
                <a:ea typeface="Cambria" panose="02040503050406030204" pitchFamily="18" charset="0"/>
              </a:rPr>
              <a:t>/</a:t>
            </a:r>
            <a:r>
              <a:rPr lang="ru-RU" b="1" dirty="0" err="1">
                <a:solidFill>
                  <a:srgbClr val="000000"/>
                </a:solidFill>
                <a:latin typeface="Cambria" panose="02040503050406030204" pitchFamily="18" charset="0"/>
                <a:ea typeface="Cambria" panose="02040503050406030204" pitchFamily="18" charset="0"/>
              </a:rPr>
              <a:t>null</a:t>
            </a:r>
            <a:r>
              <a:rPr lang="ru-RU" b="1" dirty="0">
                <a:solidFill>
                  <a:srgbClr val="000000"/>
                </a:solidFill>
                <a:latin typeface="Cambria" panose="02040503050406030204" pitchFamily="18" charset="0"/>
                <a:ea typeface="Cambria" panose="02040503050406030204" pitchFamily="18" charset="0"/>
              </a:rPr>
              <a:t>, </a:t>
            </a:r>
            <a:r>
              <a:rPr lang="ru-RU" dirty="0">
                <a:solidFill>
                  <a:srgbClr val="000000"/>
                </a:solidFill>
                <a:latin typeface="Cambria" panose="02040503050406030204" pitchFamily="18" charset="0"/>
                <a:ea typeface="Cambria" panose="02040503050406030204" pitchFamily="18" charset="0"/>
              </a:rPr>
              <a:t>используя вызов </a:t>
            </a:r>
            <a:r>
              <a:rPr lang="ru-RU" b="1" dirty="0">
                <a:solidFill>
                  <a:srgbClr val="000000"/>
                </a:solidFill>
                <a:latin typeface="Cambria" panose="02040503050406030204" pitchFamily="18" charset="0"/>
                <a:ea typeface="Cambria" panose="02040503050406030204" pitchFamily="18" charset="0"/>
              </a:rPr>
              <a:t>dup2</a:t>
            </a:r>
            <a:r>
              <a:rPr lang="ru-RU" dirty="0">
                <a:solidFill>
                  <a:srgbClr val="000000"/>
                </a:solidFill>
                <a:latin typeface="Cambria" panose="02040503050406030204" pitchFamily="18" charset="0"/>
                <a:ea typeface="Cambria" panose="02040503050406030204" pitchFamily="18" charset="0"/>
              </a:rPr>
              <a:t> (или похожий)</a:t>
            </a:r>
          </a:p>
          <a:p>
            <a:pPr marL="0" indent="0">
              <a:buNone/>
            </a:pPr>
            <a:r>
              <a:rPr lang="ru-RU" dirty="0">
                <a:solidFill>
                  <a:srgbClr val="000000"/>
                </a:solidFill>
                <a:latin typeface="Cambria" panose="02040503050406030204" pitchFamily="18" charset="0"/>
                <a:ea typeface="Cambria" panose="02040503050406030204" pitchFamily="18" charset="0"/>
              </a:rPr>
              <a:t>Это делается по двум причинам:</a:t>
            </a:r>
          </a:p>
          <a:p>
            <a:pPr>
              <a:buFont typeface="Wingdings" panose="05000000000000000000" pitchFamily="2" charset="2"/>
              <a:buChar char="Ø"/>
            </a:pPr>
            <a:r>
              <a:rPr lang="ru-RU" dirty="0">
                <a:solidFill>
                  <a:srgbClr val="000000"/>
                </a:solidFill>
                <a:latin typeface="Cambria" panose="02040503050406030204" pitchFamily="18" charset="0"/>
                <a:ea typeface="Cambria" panose="02040503050406030204" pitchFamily="18" charset="0"/>
              </a:rPr>
              <a:t>Это позволяет избежать ошибки при вызове библиотечных функций, которые выполняют операции ввода/вывода с этими дескрипторами</a:t>
            </a:r>
          </a:p>
          <a:p>
            <a:pPr>
              <a:buFont typeface="Wingdings" panose="05000000000000000000" pitchFamily="2" charset="2"/>
              <a:buChar char="Ø"/>
            </a:pPr>
            <a:r>
              <a:rPr lang="ru-RU" dirty="0">
                <a:solidFill>
                  <a:srgbClr val="000000"/>
                </a:solidFill>
                <a:latin typeface="Cambria" panose="02040503050406030204" pitchFamily="18" charset="0"/>
                <a:ea typeface="Cambria" panose="02040503050406030204" pitchFamily="18" charset="0"/>
              </a:rPr>
              <a:t>Это исключает возможность повторного открытия демоном файлов с помощью дескрипторов 1 или 2, так как библиотечные функции, которые записывают в них данные, ожидают, что эти дескрипторы указывают на потоки </a:t>
            </a:r>
            <a:r>
              <a:rPr lang="ru-RU" b="1" dirty="0" err="1">
                <a:solidFill>
                  <a:srgbClr val="000000"/>
                </a:solidFill>
                <a:latin typeface="Cambria" panose="02040503050406030204" pitchFamily="18" charset="0"/>
                <a:ea typeface="Cambria" panose="02040503050406030204" pitchFamily="18" charset="0"/>
              </a:rPr>
              <a:t>stdout</a:t>
            </a:r>
            <a:r>
              <a:rPr lang="ru-RU" dirty="0">
                <a:solidFill>
                  <a:srgbClr val="000000"/>
                </a:solidFill>
                <a:latin typeface="Cambria" panose="02040503050406030204" pitchFamily="18" charset="0"/>
                <a:ea typeface="Cambria" panose="02040503050406030204" pitchFamily="18" charset="0"/>
              </a:rPr>
              <a:t> (стандартный вывод) и </a:t>
            </a:r>
            <a:r>
              <a:rPr lang="ru-RU" b="1" dirty="0" err="1">
                <a:solidFill>
                  <a:srgbClr val="000000"/>
                </a:solidFill>
                <a:latin typeface="Cambria" panose="02040503050406030204" pitchFamily="18" charset="0"/>
                <a:ea typeface="Cambria" panose="02040503050406030204" pitchFamily="18" charset="0"/>
              </a:rPr>
              <a:t>stderr</a:t>
            </a:r>
            <a:r>
              <a:rPr lang="ru-RU" dirty="0">
                <a:solidFill>
                  <a:srgbClr val="000000"/>
                </a:solidFill>
                <a:latin typeface="Cambria" panose="02040503050406030204" pitchFamily="18" charset="0"/>
                <a:ea typeface="Cambria" panose="02040503050406030204" pitchFamily="18" charset="0"/>
              </a:rPr>
              <a:t> (стандартный вывод ошибок)</a:t>
            </a:r>
            <a:endParaRPr lang="ru-RU" i="0" dirty="0">
              <a:solidFill>
                <a:srgbClr val="000000"/>
              </a:solidFill>
              <a:effectLst/>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272518334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DFB2C3-4A00-7568-7D2A-B54F6DCA46A1}"/>
            </a:ext>
          </a:extLst>
        </p:cNvPr>
        <p:cNvGrpSpPr/>
        <p:nvPr/>
      </p:nvGrpSpPr>
      <p:grpSpPr>
        <a:xfrm>
          <a:off x="0" y="0"/>
          <a:ext cx="0" cy="0"/>
          <a:chOff x="0" y="0"/>
          <a:chExt cx="0" cy="0"/>
        </a:xfrm>
      </p:grpSpPr>
      <p:graphicFrame>
        <p:nvGraphicFramePr>
          <p:cNvPr id="6" name="Таблица 5">
            <a:extLst>
              <a:ext uri="{FF2B5EF4-FFF2-40B4-BE49-F238E27FC236}">
                <a16:creationId xmlns:a16="http://schemas.microsoft.com/office/drawing/2014/main" id="{DD77FC16-4ADF-C730-4AC6-AB4809FAFDB2}"/>
              </a:ext>
            </a:extLst>
          </p:cNvPr>
          <p:cNvGraphicFramePr>
            <a:graphicFrameLocks noGrp="1"/>
          </p:cNvGraphicFramePr>
          <p:nvPr/>
        </p:nvGraphicFramePr>
        <p:xfrm>
          <a:off x="990600" y="365126"/>
          <a:ext cx="10210800" cy="1018309"/>
        </p:xfrm>
        <a:graphic>
          <a:graphicData uri="http://schemas.openxmlformats.org/drawingml/2006/table">
            <a:tbl>
              <a:tblPr/>
              <a:tblGrid>
                <a:gridCol w="10210800">
                  <a:extLst>
                    <a:ext uri="{9D8B030D-6E8A-4147-A177-3AD203B41FA5}">
                      <a16:colId xmlns:a16="http://schemas.microsoft.com/office/drawing/2014/main" val="2263043944"/>
                    </a:ext>
                  </a:extLst>
                </a:gridCol>
              </a:tblGrid>
              <a:tr h="1018309">
                <a:tc>
                  <a:txBody>
                    <a:bodyPr/>
                    <a:lstStyle/>
                    <a:p>
                      <a:r>
                        <a:rPr lang="en-US" sz="4200" dirty="0">
                          <a:latin typeface="Cambria" panose="02040503050406030204" pitchFamily="18" charset="0"/>
                          <a:ea typeface="Cambria" panose="02040503050406030204" pitchFamily="18" charset="0"/>
                          <a:cs typeface="Arial" panose="020B0604020202020204" pitchFamily="34" charset="0"/>
                        </a:rPr>
                        <a:t>Linux-</a:t>
                      </a:r>
                      <a:r>
                        <a:rPr lang="ru-RU" sz="4200" dirty="0">
                          <a:latin typeface="Cambria" panose="02040503050406030204" pitchFamily="18" charset="0"/>
                          <a:ea typeface="Cambria" panose="02040503050406030204" pitchFamily="18" charset="0"/>
                          <a:cs typeface="Arial" panose="020B0604020202020204" pitchFamily="34" charset="0"/>
                        </a:rPr>
                        <a:t>демон</a:t>
                      </a:r>
                    </a:p>
                  </a:txBody>
                  <a:tcPr marL="0" marR="0" marT="0" marB="0" anchor="ctr">
                    <a:lnL w="12700" cmpd="sng">
                      <a:noFill/>
                      <a:prstDash val="solid"/>
                    </a:lnL>
                    <a:lnR w="12700" cmpd="sng">
                      <a:noFill/>
                      <a:prstDash val="solid"/>
                    </a:lnR>
                    <a:lnT w="12700" cmpd="sng">
                      <a:noFill/>
                      <a:prstDash val="soli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50384404"/>
                  </a:ext>
                </a:extLst>
              </a:tr>
            </a:tbl>
          </a:graphicData>
        </a:graphic>
      </p:graphicFrame>
      <p:sp>
        <p:nvSpPr>
          <p:cNvPr id="2" name="Rectangle 2">
            <a:extLst>
              <a:ext uri="{FF2B5EF4-FFF2-40B4-BE49-F238E27FC236}">
                <a16:creationId xmlns:a16="http://schemas.microsoft.com/office/drawing/2014/main" id="{6C6F8A5A-F2DE-30FB-3920-4F116486CAFE}"/>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LID4096"/>
          </a:p>
        </p:txBody>
      </p:sp>
      <p:pic>
        <p:nvPicPr>
          <p:cNvPr id="10" name="Content Placeholder 9">
            <a:extLst>
              <a:ext uri="{FF2B5EF4-FFF2-40B4-BE49-F238E27FC236}">
                <a16:creationId xmlns:a16="http://schemas.microsoft.com/office/drawing/2014/main" id="{1AE24E74-A89E-18C0-3F81-0B1A6696D4E3}"/>
              </a:ext>
            </a:extLst>
          </p:cNvPr>
          <p:cNvPicPr>
            <a:picLocks noGrp="1" noChangeAspect="1"/>
          </p:cNvPicPr>
          <p:nvPr>
            <p:ph idx="1"/>
          </p:nvPr>
        </p:nvPicPr>
        <p:blipFill>
          <a:blip r:embed="rId2"/>
          <a:stretch>
            <a:fillRect/>
          </a:stretch>
        </p:blipFill>
        <p:spPr>
          <a:xfrm>
            <a:off x="1325466" y="1491012"/>
            <a:ext cx="9541067" cy="2735817"/>
          </a:xfrm>
        </p:spPr>
      </p:pic>
      <p:pic>
        <p:nvPicPr>
          <p:cNvPr id="12" name="Picture 11">
            <a:extLst>
              <a:ext uri="{FF2B5EF4-FFF2-40B4-BE49-F238E27FC236}">
                <a16:creationId xmlns:a16="http://schemas.microsoft.com/office/drawing/2014/main" id="{685F7DA4-07DA-9669-68E2-0290C5AD447B}"/>
              </a:ext>
            </a:extLst>
          </p:cNvPr>
          <p:cNvPicPr>
            <a:picLocks noChangeAspect="1"/>
          </p:cNvPicPr>
          <p:nvPr/>
        </p:nvPicPr>
        <p:blipFill>
          <a:blip r:embed="rId3"/>
          <a:srcRect b="44845"/>
          <a:stretch/>
        </p:blipFill>
        <p:spPr>
          <a:xfrm>
            <a:off x="827231" y="4395331"/>
            <a:ext cx="10537538" cy="2158468"/>
          </a:xfrm>
          <a:prstGeom prst="rect">
            <a:avLst/>
          </a:prstGeom>
        </p:spPr>
      </p:pic>
    </p:spTree>
    <p:extLst>
      <p:ext uri="{BB962C8B-B14F-4D97-AF65-F5344CB8AC3E}">
        <p14:creationId xmlns:p14="http://schemas.microsoft.com/office/powerpoint/2010/main" val="262892017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DFB2C3-4A00-7568-7D2A-B54F6DCA46A1}"/>
            </a:ext>
          </a:extLst>
        </p:cNvPr>
        <p:cNvGrpSpPr/>
        <p:nvPr/>
      </p:nvGrpSpPr>
      <p:grpSpPr>
        <a:xfrm>
          <a:off x="0" y="0"/>
          <a:ext cx="0" cy="0"/>
          <a:chOff x="0" y="0"/>
          <a:chExt cx="0" cy="0"/>
        </a:xfrm>
      </p:grpSpPr>
      <p:graphicFrame>
        <p:nvGraphicFramePr>
          <p:cNvPr id="6" name="Таблица 5">
            <a:extLst>
              <a:ext uri="{FF2B5EF4-FFF2-40B4-BE49-F238E27FC236}">
                <a16:creationId xmlns:a16="http://schemas.microsoft.com/office/drawing/2014/main" id="{DD77FC16-4ADF-C730-4AC6-AB4809FAFDB2}"/>
              </a:ext>
            </a:extLst>
          </p:cNvPr>
          <p:cNvGraphicFramePr>
            <a:graphicFrameLocks noGrp="1"/>
          </p:cNvGraphicFramePr>
          <p:nvPr/>
        </p:nvGraphicFramePr>
        <p:xfrm>
          <a:off x="990600" y="365126"/>
          <a:ext cx="10210800" cy="1018309"/>
        </p:xfrm>
        <a:graphic>
          <a:graphicData uri="http://schemas.openxmlformats.org/drawingml/2006/table">
            <a:tbl>
              <a:tblPr/>
              <a:tblGrid>
                <a:gridCol w="10210800">
                  <a:extLst>
                    <a:ext uri="{9D8B030D-6E8A-4147-A177-3AD203B41FA5}">
                      <a16:colId xmlns:a16="http://schemas.microsoft.com/office/drawing/2014/main" val="2263043944"/>
                    </a:ext>
                  </a:extLst>
                </a:gridCol>
              </a:tblGrid>
              <a:tr h="1018309">
                <a:tc>
                  <a:txBody>
                    <a:bodyPr/>
                    <a:lstStyle/>
                    <a:p>
                      <a:r>
                        <a:rPr lang="en-US" sz="4200" dirty="0">
                          <a:latin typeface="Cambria" panose="02040503050406030204" pitchFamily="18" charset="0"/>
                          <a:ea typeface="Cambria" panose="02040503050406030204" pitchFamily="18" charset="0"/>
                          <a:cs typeface="Arial" panose="020B0604020202020204" pitchFamily="34" charset="0"/>
                        </a:rPr>
                        <a:t>Linux-</a:t>
                      </a:r>
                      <a:r>
                        <a:rPr lang="ru-RU" sz="4200" dirty="0">
                          <a:latin typeface="Cambria" panose="02040503050406030204" pitchFamily="18" charset="0"/>
                          <a:ea typeface="Cambria" panose="02040503050406030204" pitchFamily="18" charset="0"/>
                          <a:cs typeface="Arial" panose="020B0604020202020204" pitchFamily="34" charset="0"/>
                        </a:rPr>
                        <a:t>демон</a:t>
                      </a:r>
                    </a:p>
                  </a:txBody>
                  <a:tcPr marL="0" marR="0" marT="0" marB="0" anchor="ctr">
                    <a:lnL w="12700" cmpd="sng">
                      <a:noFill/>
                      <a:prstDash val="solid"/>
                    </a:lnL>
                    <a:lnR w="12700" cmpd="sng">
                      <a:noFill/>
                      <a:prstDash val="solid"/>
                    </a:lnR>
                    <a:lnT w="12700" cmpd="sng">
                      <a:noFill/>
                      <a:prstDash val="soli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50384404"/>
                  </a:ext>
                </a:extLst>
              </a:tr>
            </a:tbl>
          </a:graphicData>
        </a:graphic>
      </p:graphicFrame>
      <p:sp>
        <p:nvSpPr>
          <p:cNvPr id="2" name="Rectangle 2">
            <a:extLst>
              <a:ext uri="{FF2B5EF4-FFF2-40B4-BE49-F238E27FC236}">
                <a16:creationId xmlns:a16="http://schemas.microsoft.com/office/drawing/2014/main" id="{6C6F8A5A-F2DE-30FB-3920-4F116486CAFE}"/>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LID4096"/>
          </a:p>
        </p:txBody>
      </p:sp>
      <p:pic>
        <p:nvPicPr>
          <p:cNvPr id="7" name="Picture 6">
            <a:extLst>
              <a:ext uri="{FF2B5EF4-FFF2-40B4-BE49-F238E27FC236}">
                <a16:creationId xmlns:a16="http://schemas.microsoft.com/office/drawing/2014/main" id="{E2E1F257-1A3C-B911-DD15-78D95E347F1A}"/>
              </a:ext>
            </a:extLst>
          </p:cNvPr>
          <p:cNvPicPr>
            <a:picLocks noChangeAspect="1"/>
          </p:cNvPicPr>
          <p:nvPr/>
        </p:nvPicPr>
        <p:blipFill>
          <a:blip r:embed="rId2"/>
          <a:stretch>
            <a:fillRect/>
          </a:stretch>
        </p:blipFill>
        <p:spPr>
          <a:xfrm>
            <a:off x="1207346" y="1748560"/>
            <a:ext cx="9777307" cy="640135"/>
          </a:xfrm>
          <a:prstGeom prst="rect">
            <a:avLst/>
          </a:prstGeom>
        </p:spPr>
      </p:pic>
      <p:pic>
        <p:nvPicPr>
          <p:cNvPr id="9" name="Picture 8">
            <a:extLst>
              <a:ext uri="{FF2B5EF4-FFF2-40B4-BE49-F238E27FC236}">
                <a16:creationId xmlns:a16="http://schemas.microsoft.com/office/drawing/2014/main" id="{72A6DB2B-1F6A-ED1A-FCC9-8FBFA12DE748}"/>
              </a:ext>
            </a:extLst>
          </p:cNvPr>
          <p:cNvPicPr>
            <a:picLocks noChangeAspect="1"/>
          </p:cNvPicPr>
          <p:nvPr/>
        </p:nvPicPr>
        <p:blipFill>
          <a:blip r:embed="rId3"/>
          <a:stretch>
            <a:fillRect/>
          </a:stretch>
        </p:blipFill>
        <p:spPr>
          <a:xfrm>
            <a:off x="2890053" y="2721655"/>
            <a:ext cx="6411894" cy="1092840"/>
          </a:xfrm>
          <a:prstGeom prst="rect">
            <a:avLst/>
          </a:prstGeom>
        </p:spPr>
      </p:pic>
    </p:spTree>
    <p:extLst>
      <p:ext uri="{BB962C8B-B14F-4D97-AF65-F5344CB8AC3E}">
        <p14:creationId xmlns:p14="http://schemas.microsoft.com/office/powerpoint/2010/main" val="28899738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DFB2C3-4A00-7568-7D2A-B54F6DCA46A1}"/>
            </a:ext>
          </a:extLst>
        </p:cNvPr>
        <p:cNvGrpSpPr/>
        <p:nvPr/>
      </p:nvGrpSpPr>
      <p:grpSpPr>
        <a:xfrm>
          <a:off x="0" y="0"/>
          <a:ext cx="0" cy="0"/>
          <a:chOff x="0" y="0"/>
          <a:chExt cx="0" cy="0"/>
        </a:xfrm>
      </p:grpSpPr>
      <p:graphicFrame>
        <p:nvGraphicFramePr>
          <p:cNvPr id="6" name="Таблица 5">
            <a:extLst>
              <a:ext uri="{FF2B5EF4-FFF2-40B4-BE49-F238E27FC236}">
                <a16:creationId xmlns:a16="http://schemas.microsoft.com/office/drawing/2014/main" id="{DD77FC16-4ADF-C730-4AC6-AB4809FAFDB2}"/>
              </a:ext>
            </a:extLst>
          </p:cNvPr>
          <p:cNvGraphicFramePr>
            <a:graphicFrameLocks noGrp="1"/>
          </p:cNvGraphicFramePr>
          <p:nvPr/>
        </p:nvGraphicFramePr>
        <p:xfrm>
          <a:off x="990600" y="365126"/>
          <a:ext cx="10210800" cy="1018309"/>
        </p:xfrm>
        <a:graphic>
          <a:graphicData uri="http://schemas.openxmlformats.org/drawingml/2006/table">
            <a:tbl>
              <a:tblPr/>
              <a:tblGrid>
                <a:gridCol w="10210800">
                  <a:extLst>
                    <a:ext uri="{9D8B030D-6E8A-4147-A177-3AD203B41FA5}">
                      <a16:colId xmlns:a16="http://schemas.microsoft.com/office/drawing/2014/main" val="2263043944"/>
                    </a:ext>
                  </a:extLst>
                </a:gridCol>
              </a:tblGrid>
              <a:tr h="1018309">
                <a:tc>
                  <a:txBody>
                    <a:bodyPr/>
                    <a:lstStyle/>
                    <a:p>
                      <a:r>
                        <a:rPr lang="en-US" sz="4200" dirty="0">
                          <a:latin typeface="Cambria" panose="02040503050406030204" pitchFamily="18" charset="0"/>
                          <a:ea typeface="Cambria" panose="02040503050406030204" pitchFamily="18" charset="0"/>
                          <a:cs typeface="Arial" panose="020B0604020202020204" pitchFamily="34" charset="0"/>
                        </a:rPr>
                        <a:t>Windows-</a:t>
                      </a:r>
                      <a:r>
                        <a:rPr lang="ru-RU" sz="4200" dirty="0">
                          <a:latin typeface="Cambria" panose="02040503050406030204" pitchFamily="18" charset="0"/>
                          <a:ea typeface="Cambria" panose="02040503050406030204" pitchFamily="18" charset="0"/>
                          <a:cs typeface="Arial" panose="020B0604020202020204" pitchFamily="34" charset="0"/>
                        </a:rPr>
                        <a:t>сервисы</a:t>
                      </a:r>
                    </a:p>
                  </a:txBody>
                  <a:tcPr marL="0" marR="0" marT="0" marB="0" anchor="ctr">
                    <a:lnL w="12700" cmpd="sng">
                      <a:noFill/>
                      <a:prstDash val="solid"/>
                    </a:lnL>
                    <a:lnR w="12700" cmpd="sng">
                      <a:noFill/>
                      <a:prstDash val="solid"/>
                    </a:lnR>
                    <a:lnT w="12700" cmpd="sng">
                      <a:noFill/>
                      <a:prstDash val="soli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50384404"/>
                  </a:ext>
                </a:extLst>
              </a:tr>
            </a:tbl>
          </a:graphicData>
        </a:graphic>
      </p:graphicFrame>
      <p:sp>
        <p:nvSpPr>
          <p:cNvPr id="2" name="Rectangle 2">
            <a:extLst>
              <a:ext uri="{FF2B5EF4-FFF2-40B4-BE49-F238E27FC236}">
                <a16:creationId xmlns:a16="http://schemas.microsoft.com/office/drawing/2014/main" id="{6C6F8A5A-F2DE-30FB-3920-4F116486CAFE}"/>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LID4096"/>
          </a:p>
        </p:txBody>
      </p:sp>
      <p:sp>
        <p:nvSpPr>
          <p:cNvPr id="7" name="Объект 6">
            <a:extLst>
              <a:ext uri="{FF2B5EF4-FFF2-40B4-BE49-F238E27FC236}">
                <a16:creationId xmlns:a16="http://schemas.microsoft.com/office/drawing/2014/main" id="{389FF4F3-573A-E56B-D456-6E4EB3FEF3B5}"/>
              </a:ext>
            </a:extLst>
          </p:cNvPr>
          <p:cNvSpPr>
            <a:spLocks noGrp="1"/>
          </p:cNvSpPr>
          <p:nvPr>
            <p:ph idx="1"/>
          </p:nvPr>
        </p:nvSpPr>
        <p:spPr>
          <a:xfrm>
            <a:off x="838200" y="1622724"/>
            <a:ext cx="10363200" cy="5123132"/>
          </a:xfrm>
        </p:spPr>
        <p:txBody>
          <a:bodyPr>
            <a:normAutofit/>
          </a:bodyPr>
          <a:lstStyle/>
          <a:p>
            <a:pPr marL="0" indent="0">
              <a:buNone/>
            </a:pPr>
            <a:r>
              <a:rPr lang="ru-RU" b="1" i="0" dirty="0">
                <a:effectLst/>
                <a:latin typeface="Cambria" panose="02040503050406030204" pitchFamily="18" charset="0"/>
                <a:ea typeface="Cambria" panose="02040503050406030204" pitchFamily="18" charset="0"/>
              </a:rPr>
              <a:t>Характеристики сервисов:</a:t>
            </a:r>
          </a:p>
          <a:p>
            <a:pPr>
              <a:buFont typeface="Wingdings" panose="05000000000000000000" pitchFamily="2" charset="2"/>
              <a:buChar char="Ø"/>
            </a:pPr>
            <a:r>
              <a:rPr lang="ru-RU" i="0" dirty="0">
                <a:effectLst/>
                <a:latin typeface="Cambria" panose="02040503050406030204" pitchFamily="18" charset="0"/>
                <a:ea typeface="Cambria" panose="02040503050406030204" pitchFamily="18" charset="0"/>
              </a:rPr>
              <a:t>Работают только в фоновом режиме</a:t>
            </a:r>
          </a:p>
          <a:p>
            <a:pPr>
              <a:buFont typeface="Wingdings" panose="05000000000000000000" pitchFamily="2" charset="2"/>
              <a:buChar char="Ø"/>
            </a:pPr>
            <a:r>
              <a:rPr lang="ru-RU" dirty="0">
                <a:latin typeface="Cambria" panose="02040503050406030204" pitchFamily="18" charset="0"/>
                <a:ea typeface="Cambria" panose="02040503050406030204" pitchFamily="18" charset="0"/>
              </a:rPr>
              <a:t>Не имеют собственного управляющего интерфейса (ни </a:t>
            </a:r>
            <a:r>
              <a:rPr lang="en-US" dirty="0">
                <a:latin typeface="Cambria" panose="02040503050406030204" pitchFamily="18" charset="0"/>
                <a:ea typeface="Cambria" panose="02040503050406030204" pitchFamily="18" charset="0"/>
              </a:rPr>
              <a:t>GUI, </a:t>
            </a:r>
            <a:r>
              <a:rPr lang="ru-RU" dirty="0">
                <a:latin typeface="Cambria" panose="02040503050406030204" pitchFamily="18" charset="0"/>
                <a:ea typeface="Cambria" panose="02040503050406030204" pitchFamily="18" charset="0"/>
              </a:rPr>
              <a:t>ни </a:t>
            </a:r>
            <a:r>
              <a:rPr lang="en-US" dirty="0">
                <a:latin typeface="Cambria" panose="02040503050406030204" pitchFamily="18" charset="0"/>
                <a:ea typeface="Cambria" panose="02040503050406030204" pitchFamily="18" charset="0"/>
              </a:rPr>
              <a:t>TUI)</a:t>
            </a:r>
          </a:p>
          <a:p>
            <a:pPr>
              <a:buFont typeface="Wingdings" panose="05000000000000000000" pitchFamily="2" charset="2"/>
              <a:buChar char="Ø"/>
            </a:pPr>
            <a:r>
              <a:rPr lang="ru-RU" i="0" dirty="0">
                <a:effectLst/>
                <a:latin typeface="Cambria" panose="02040503050406030204" pitchFamily="18" charset="0"/>
                <a:ea typeface="Cambria" panose="02040503050406030204" pitchFamily="18" charset="0"/>
              </a:rPr>
              <a:t>Управляются специальной программой ОС – менеджером служб</a:t>
            </a:r>
          </a:p>
          <a:p>
            <a:pPr>
              <a:buFont typeface="Wingdings" panose="05000000000000000000" pitchFamily="2" charset="2"/>
              <a:buChar char="Ø"/>
            </a:pPr>
            <a:r>
              <a:rPr lang="ru-RU" dirty="0">
                <a:latin typeface="Cambria" panose="02040503050406030204" pitchFamily="18" charset="0"/>
                <a:ea typeface="Cambria" panose="02040503050406030204" pitchFamily="18" charset="0"/>
              </a:rPr>
              <a:t>Запускаются(останавливаются) со стартом (выключением) ОС, со входом (выходом) пользователя или по команде (от менеджера служб)</a:t>
            </a:r>
          </a:p>
          <a:p>
            <a:pPr>
              <a:buFont typeface="Wingdings" panose="05000000000000000000" pitchFamily="2" charset="2"/>
              <a:buChar char="Ø"/>
            </a:pPr>
            <a:r>
              <a:rPr lang="ru-RU" dirty="0">
                <a:latin typeface="Cambria" panose="02040503050406030204" pitchFamily="18" charset="0"/>
                <a:ea typeface="Cambria" panose="02040503050406030204" pitchFamily="18" charset="0"/>
              </a:rPr>
              <a:t>Предназначены для предоставления услуг другим программам или ОС, а не пользователям</a:t>
            </a:r>
          </a:p>
          <a:p>
            <a:pPr>
              <a:buFont typeface="Wingdings" panose="05000000000000000000" pitchFamily="2" charset="2"/>
              <a:buChar char="Ø"/>
            </a:pPr>
            <a:endParaRPr lang="en-US" i="0" dirty="0">
              <a:effectLst/>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148415175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DFB2C3-4A00-7568-7D2A-B54F6DCA46A1}"/>
            </a:ext>
          </a:extLst>
        </p:cNvPr>
        <p:cNvGrpSpPr/>
        <p:nvPr/>
      </p:nvGrpSpPr>
      <p:grpSpPr>
        <a:xfrm>
          <a:off x="0" y="0"/>
          <a:ext cx="0" cy="0"/>
          <a:chOff x="0" y="0"/>
          <a:chExt cx="0" cy="0"/>
        </a:xfrm>
      </p:grpSpPr>
      <p:graphicFrame>
        <p:nvGraphicFramePr>
          <p:cNvPr id="6" name="Таблица 5">
            <a:extLst>
              <a:ext uri="{FF2B5EF4-FFF2-40B4-BE49-F238E27FC236}">
                <a16:creationId xmlns:a16="http://schemas.microsoft.com/office/drawing/2014/main" id="{DD77FC16-4ADF-C730-4AC6-AB4809FAFDB2}"/>
              </a:ext>
            </a:extLst>
          </p:cNvPr>
          <p:cNvGraphicFramePr>
            <a:graphicFrameLocks noGrp="1"/>
          </p:cNvGraphicFramePr>
          <p:nvPr/>
        </p:nvGraphicFramePr>
        <p:xfrm>
          <a:off x="990600" y="365126"/>
          <a:ext cx="10210800" cy="1018309"/>
        </p:xfrm>
        <a:graphic>
          <a:graphicData uri="http://schemas.openxmlformats.org/drawingml/2006/table">
            <a:tbl>
              <a:tblPr/>
              <a:tblGrid>
                <a:gridCol w="10210800">
                  <a:extLst>
                    <a:ext uri="{9D8B030D-6E8A-4147-A177-3AD203B41FA5}">
                      <a16:colId xmlns:a16="http://schemas.microsoft.com/office/drawing/2014/main" val="2263043944"/>
                    </a:ext>
                  </a:extLst>
                </a:gridCol>
              </a:tblGrid>
              <a:tr h="1018309">
                <a:tc>
                  <a:txBody>
                    <a:bodyPr/>
                    <a:lstStyle/>
                    <a:p>
                      <a:r>
                        <a:rPr lang="en-US" sz="4200" dirty="0">
                          <a:latin typeface="Cambria" panose="02040503050406030204" pitchFamily="18" charset="0"/>
                          <a:ea typeface="Cambria" panose="02040503050406030204" pitchFamily="18" charset="0"/>
                          <a:cs typeface="Arial" panose="020B0604020202020204" pitchFamily="34" charset="0"/>
                        </a:rPr>
                        <a:t>Linux-</a:t>
                      </a:r>
                      <a:r>
                        <a:rPr lang="ru-RU" sz="4200" dirty="0">
                          <a:latin typeface="Cambria" panose="02040503050406030204" pitchFamily="18" charset="0"/>
                          <a:ea typeface="Cambria" panose="02040503050406030204" pitchFamily="18" charset="0"/>
                          <a:cs typeface="Arial" panose="020B0604020202020204" pitchFamily="34" charset="0"/>
                        </a:rPr>
                        <a:t>демон</a:t>
                      </a:r>
                    </a:p>
                  </a:txBody>
                  <a:tcPr marL="0" marR="0" marT="0" marB="0" anchor="ctr">
                    <a:lnL w="12700" cmpd="sng">
                      <a:noFill/>
                      <a:prstDash val="solid"/>
                    </a:lnL>
                    <a:lnR w="12700" cmpd="sng">
                      <a:noFill/>
                      <a:prstDash val="solid"/>
                    </a:lnR>
                    <a:lnT w="12700" cmpd="sng">
                      <a:noFill/>
                      <a:prstDash val="soli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50384404"/>
                  </a:ext>
                </a:extLst>
              </a:tr>
            </a:tbl>
          </a:graphicData>
        </a:graphic>
      </p:graphicFrame>
      <p:sp>
        <p:nvSpPr>
          <p:cNvPr id="2" name="Rectangle 2">
            <a:extLst>
              <a:ext uri="{FF2B5EF4-FFF2-40B4-BE49-F238E27FC236}">
                <a16:creationId xmlns:a16="http://schemas.microsoft.com/office/drawing/2014/main" id="{6C6F8A5A-F2DE-30FB-3920-4F116486CAFE}"/>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LID4096"/>
          </a:p>
        </p:txBody>
      </p:sp>
      <p:sp>
        <p:nvSpPr>
          <p:cNvPr id="7" name="Объект 6">
            <a:extLst>
              <a:ext uri="{FF2B5EF4-FFF2-40B4-BE49-F238E27FC236}">
                <a16:creationId xmlns:a16="http://schemas.microsoft.com/office/drawing/2014/main" id="{389FF4F3-573A-E56B-D456-6E4EB3FEF3B5}"/>
              </a:ext>
            </a:extLst>
          </p:cNvPr>
          <p:cNvSpPr>
            <a:spLocks noGrp="1"/>
          </p:cNvSpPr>
          <p:nvPr>
            <p:ph idx="1"/>
          </p:nvPr>
        </p:nvSpPr>
        <p:spPr>
          <a:xfrm>
            <a:off x="838200" y="1622724"/>
            <a:ext cx="10363200" cy="5235276"/>
          </a:xfrm>
        </p:spPr>
        <p:txBody>
          <a:bodyPr>
            <a:normAutofit/>
          </a:bodyPr>
          <a:lstStyle/>
          <a:p>
            <a:pPr marL="0" indent="0">
              <a:buNone/>
            </a:pPr>
            <a:r>
              <a:rPr lang="ru-RU" i="0" dirty="0">
                <a:solidFill>
                  <a:srgbClr val="000000"/>
                </a:solidFill>
                <a:effectLst/>
                <a:latin typeface="Cambria" panose="02040503050406030204" pitchFamily="18" charset="0"/>
                <a:ea typeface="Cambria" panose="02040503050406030204" pitchFamily="18" charset="0"/>
              </a:rPr>
              <a:t>Рекомендации:</a:t>
            </a:r>
          </a:p>
          <a:p>
            <a:pPr marL="0" indent="0">
              <a:buNone/>
            </a:pPr>
            <a:r>
              <a:rPr lang="ru-RU" i="0" dirty="0">
                <a:solidFill>
                  <a:srgbClr val="000000"/>
                </a:solidFill>
                <a:effectLst/>
                <a:latin typeface="Cambria" panose="02040503050406030204" pitchFamily="18" charset="0"/>
                <a:ea typeface="Cambria" panose="02040503050406030204" pitchFamily="18" charset="0"/>
              </a:rPr>
              <a:t>Как уже отмечалось выше, процесс-демон обычно завершается во время выключения системы. Для многих стандартных демонов предусмотрены специальные скрипты, которые выполняются, когда система завершает работу</a:t>
            </a:r>
          </a:p>
          <a:p>
            <a:pPr marL="0" indent="0">
              <a:buNone/>
            </a:pPr>
            <a:r>
              <a:rPr lang="ru-RU" i="0" dirty="0">
                <a:solidFill>
                  <a:srgbClr val="000000"/>
                </a:solidFill>
                <a:effectLst/>
                <a:latin typeface="Cambria" panose="02040503050406030204" pitchFamily="18" charset="0"/>
                <a:ea typeface="Cambria" panose="02040503050406030204" pitchFamily="18" charset="0"/>
              </a:rPr>
              <a:t>Остальные демоны просто получают сигнал </a:t>
            </a:r>
            <a:r>
              <a:rPr lang="ru-RU" b="1" i="0" dirty="0">
                <a:solidFill>
                  <a:srgbClr val="000000"/>
                </a:solidFill>
                <a:effectLst/>
                <a:latin typeface="Cambria" panose="02040503050406030204" pitchFamily="18" charset="0"/>
                <a:ea typeface="Cambria" panose="02040503050406030204" pitchFamily="18" charset="0"/>
              </a:rPr>
              <a:t>SIGTERM</a:t>
            </a:r>
            <a:r>
              <a:rPr lang="ru-RU" i="0" dirty="0">
                <a:solidFill>
                  <a:srgbClr val="000000"/>
                </a:solidFill>
                <a:effectLst/>
                <a:latin typeface="Cambria" panose="02040503050406030204" pitchFamily="18" charset="0"/>
                <a:ea typeface="Cambria" panose="02040503050406030204" pitchFamily="18" charset="0"/>
              </a:rPr>
              <a:t>, который при выключении компьютера отправляется процессом </a:t>
            </a:r>
            <a:r>
              <a:rPr lang="ru-RU" b="1" i="0" dirty="0" err="1">
                <a:solidFill>
                  <a:srgbClr val="000000"/>
                </a:solidFill>
                <a:effectLst/>
                <a:latin typeface="Cambria" panose="02040503050406030204" pitchFamily="18" charset="0"/>
                <a:ea typeface="Cambria" panose="02040503050406030204" pitchFamily="18" charset="0"/>
              </a:rPr>
              <a:t>init</a:t>
            </a:r>
            <a:r>
              <a:rPr lang="ru-RU" i="0" dirty="0">
                <a:solidFill>
                  <a:srgbClr val="000000"/>
                </a:solidFill>
                <a:effectLst/>
                <a:latin typeface="Cambria" panose="02040503050406030204" pitchFamily="18" charset="0"/>
                <a:ea typeface="Cambria" panose="02040503050406030204" pitchFamily="18" charset="0"/>
              </a:rPr>
              <a:t> всем своим потомкам. По умолчанию этот сигнал приводит к завершению процесса. Если демону перед этим необходимо освободить какие-либо ресурсы, он должен делать это в обработчике данного сигнала</a:t>
            </a:r>
          </a:p>
        </p:txBody>
      </p:sp>
    </p:spTree>
    <p:extLst>
      <p:ext uri="{BB962C8B-B14F-4D97-AF65-F5344CB8AC3E}">
        <p14:creationId xmlns:p14="http://schemas.microsoft.com/office/powerpoint/2010/main" val="155200099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DFB2C3-4A00-7568-7D2A-B54F6DCA46A1}"/>
            </a:ext>
          </a:extLst>
        </p:cNvPr>
        <p:cNvGrpSpPr/>
        <p:nvPr/>
      </p:nvGrpSpPr>
      <p:grpSpPr>
        <a:xfrm>
          <a:off x="0" y="0"/>
          <a:ext cx="0" cy="0"/>
          <a:chOff x="0" y="0"/>
          <a:chExt cx="0" cy="0"/>
        </a:xfrm>
      </p:grpSpPr>
      <p:graphicFrame>
        <p:nvGraphicFramePr>
          <p:cNvPr id="6" name="Таблица 5">
            <a:extLst>
              <a:ext uri="{FF2B5EF4-FFF2-40B4-BE49-F238E27FC236}">
                <a16:creationId xmlns:a16="http://schemas.microsoft.com/office/drawing/2014/main" id="{DD77FC16-4ADF-C730-4AC6-AB4809FAFDB2}"/>
              </a:ext>
            </a:extLst>
          </p:cNvPr>
          <p:cNvGraphicFramePr>
            <a:graphicFrameLocks noGrp="1"/>
          </p:cNvGraphicFramePr>
          <p:nvPr/>
        </p:nvGraphicFramePr>
        <p:xfrm>
          <a:off x="990600" y="365126"/>
          <a:ext cx="10210800" cy="1018309"/>
        </p:xfrm>
        <a:graphic>
          <a:graphicData uri="http://schemas.openxmlformats.org/drawingml/2006/table">
            <a:tbl>
              <a:tblPr/>
              <a:tblGrid>
                <a:gridCol w="10210800">
                  <a:extLst>
                    <a:ext uri="{9D8B030D-6E8A-4147-A177-3AD203B41FA5}">
                      <a16:colId xmlns:a16="http://schemas.microsoft.com/office/drawing/2014/main" val="2263043944"/>
                    </a:ext>
                  </a:extLst>
                </a:gridCol>
              </a:tblGrid>
              <a:tr h="1018309">
                <a:tc>
                  <a:txBody>
                    <a:bodyPr/>
                    <a:lstStyle/>
                    <a:p>
                      <a:r>
                        <a:rPr lang="en-US" sz="4200" dirty="0">
                          <a:latin typeface="Cambria" panose="02040503050406030204" pitchFamily="18" charset="0"/>
                          <a:ea typeface="Cambria" panose="02040503050406030204" pitchFamily="18" charset="0"/>
                          <a:cs typeface="Arial" panose="020B0604020202020204" pitchFamily="34" charset="0"/>
                        </a:rPr>
                        <a:t>Linux-</a:t>
                      </a:r>
                      <a:r>
                        <a:rPr lang="ru-RU" sz="4200" dirty="0">
                          <a:latin typeface="Cambria" panose="02040503050406030204" pitchFamily="18" charset="0"/>
                          <a:ea typeface="Cambria" panose="02040503050406030204" pitchFamily="18" charset="0"/>
                          <a:cs typeface="Arial" panose="020B0604020202020204" pitchFamily="34" charset="0"/>
                        </a:rPr>
                        <a:t>демон</a:t>
                      </a:r>
                    </a:p>
                  </a:txBody>
                  <a:tcPr marL="0" marR="0" marT="0" marB="0" anchor="ctr">
                    <a:lnL w="12700" cmpd="sng">
                      <a:noFill/>
                      <a:prstDash val="solid"/>
                    </a:lnL>
                    <a:lnR w="12700" cmpd="sng">
                      <a:noFill/>
                      <a:prstDash val="solid"/>
                    </a:lnR>
                    <a:lnT w="12700" cmpd="sng">
                      <a:noFill/>
                      <a:prstDash val="soli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50384404"/>
                  </a:ext>
                </a:extLst>
              </a:tr>
            </a:tbl>
          </a:graphicData>
        </a:graphic>
      </p:graphicFrame>
      <p:sp>
        <p:nvSpPr>
          <p:cNvPr id="2" name="Rectangle 2">
            <a:extLst>
              <a:ext uri="{FF2B5EF4-FFF2-40B4-BE49-F238E27FC236}">
                <a16:creationId xmlns:a16="http://schemas.microsoft.com/office/drawing/2014/main" id="{6C6F8A5A-F2DE-30FB-3920-4F116486CAFE}"/>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LID4096"/>
          </a:p>
        </p:txBody>
      </p:sp>
      <p:sp>
        <p:nvSpPr>
          <p:cNvPr id="7" name="Объект 6">
            <a:extLst>
              <a:ext uri="{FF2B5EF4-FFF2-40B4-BE49-F238E27FC236}">
                <a16:creationId xmlns:a16="http://schemas.microsoft.com/office/drawing/2014/main" id="{389FF4F3-573A-E56B-D456-6E4EB3FEF3B5}"/>
              </a:ext>
            </a:extLst>
          </p:cNvPr>
          <p:cNvSpPr>
            <a:spLocks noGrp="1"/>
          </p:cNvSpPr>
          <p:nvPr>
            <p:ph idx="1"/>
          </p:nvPr>
        </p:nvSpPr>
        <p:spPr>
          <a:xfrm>
            <a:off x="838200" y="1622724"/>
            <a:ext cx="10363200" cy="5235276"/>
          </a:xfrm>
        </p:spPr>
        <p:txBody>
          <a:bodyPr>
            <a:normAutofit/>
          </a:bodyPr>
          <a:lstStyle/>
          <a:p>
            <a:pPr marL="0" indent="0">
              <a:buNone/>
            </a:pPr>
            <a:r>
              <a:rPr lang="ru-RU" i="0" dirty="0">
                <a:solidFill>
                  <a:srgbClr val="000000"/>
                </a:solidFill>
                <a:effectLst/>
                <a:latin typeface="Cambria" panose="02040503050406030204" pitchFamily="18" charset="0"/>
                <a:ea typeface="Cambria" panose="02040503050406030204" pitchFamily="18" charset="0"/>
              </a:rPr>
              <a:t>Рекомендации:</a:t>
            </a:r>
          </a:p>
          <a:p>
            <a:pPr marL="0" indent="0">
              <a:buNone/>
            </a:pPr>
            <a:r>
              <a:rPr lang="ru-RU" i="0" dirty="0">
                <a:solidFill>
                  <a:srgbClr val="000000"/>
                </a:solidFill>
                <a:effectLst/>
                <a:latin typeface="Cambria" panose="02040503050406030204" pitchFamily="18" charset="0"/>
                <a:ea typeface="Cambria" panose="02040503050406030204" pitchFamily="18" charset="0"/>
              </a:rPr>
              <a:t>Эту процедуру следует выполнять как можно быстрее, поскольку через 5 секунд после </a:t>
            </a:r>
            <a:r>
              <a:rPr lang="ru-RU" b="1" i="0" dirty="0">
                <a:solidFill>
                  <a:srgbClr val="000000"/>
                </a:solidFill>
                <a:effectLst/>
                <a:latin typeface="Cambria" panose="02040503050406030204" pitchFamily="18" charset="0"/>
                <a:ea typeface="Cambria" panose="02040503050406030204" pitchFamily="18" charset="0"/>
              </a:rPr>
              <a:t>SIGTERM</a:t>
            </a:r>
            <a:r>
              <a:rPr lang="ru-RU" i="0" dirty="0">
                <a:solidFill>
                  <a:srgbClr val="000000"/>
                </a:solidFill>
                <a:effectLst/>
                <a:latin typeface="Cambria" panose="02040503050406030204" pitchFamily="18" charset="0"/>
                <a:ea typeface="Cambria" panose="02040503050406030204" pitchFamily="18" charset="0"/>
              </a:rPr>
              <a:t> процесс </a:t>
            </a:r>
            <a:r>
              <a:rPr lang="ru-RU" b="1" i="0" dirty="0" err="1">
                <a:solidFill>
                  <a:srgbClr val="000000"/>
                </a:solidFill>
                <a:effectLst/>
                <a:latin typeface="Cambria" panose="02040503050406030204" pitchFamily="18" charset="0"/>
                <a:ea typeface="Cambria" panose="02040503050406030204" pitchFamily="18" charset="0"/>
              </a:rPr>
              <a:t>init</a:t>
            </a:r>
            <a:r>
              <a:rPr lang="ru-RU" i="0" dirty="0">
                <a:solidFill>
                  <a:srgbClr val="000000"/>
                </a:solidFill>
                <a:effectLst/>
                <a:latin typeface="Cambria" panose="02040503050406030204" pitchFamily="18" charset="0"/>
                <a:ea typeface="Cambria" panose="02040503050406030204" pitchFamily="18" charset="0"/>
              </a:rPr>
              <a:t> отправляет сигнал </a:t>
            </a:r>
            <a:r>
              <a:rPr lang="ru-RU" b="1" i="0" dirty="0">
                <a:solidFill>
                  <a:srgbClr val="000000"/>
                </a:solidFill>
                <a:effectLst/>
                <a:latin typeface="Cambria" panose="02040503050406030204" pitchFamily="18" charset="0"/>
                <a:ea typeface="Cambria" panose="02040503050406030204" pitchFamily="18" charset="0"/>
              </a:rPr>
              <a:t>SIGKILL</a:t>
            </a:r>
            <a:r>
              <a:rPr lang="ru-RU" i="0" dirty="0">
                <a:solidFill>
                  <a:srgbClr val="000000"/>
                </a:solidFill>
                <a:effectLst/>
                <a:latin typeface="Cambria" panose="02040503050406030204" pitchFamily="18" charset="0"/>
                <a:ea typeface="Cambria" panose="02040503050406030204" pitchFamily="18" charset="0"/>
              </a:rPr>
              <a:t> (это вовсе не означает, что у демона есть 5 секунд процессорного времени на освобождение ресурсов; </a:t>
            </a:r>
            <a:r>
              <a:rPr lang="ru-RU" b="1" i="0" dirty="0" err="1">
                <a:solidFill>
                  <a:srgbClr val="000000"/>
                </a:solidFill>
                <a:effectLst/>
                <a:latin typeface="Cambria" panose="02040503050406030204" pitchFamily="18" charset="0"/>
                <a:ea typeface="Cambria" panose="02040503050406030204" pitchFamily="18" charset="0"/>
              </a:rPr>
              <a:t>init</a:t>
            </a:r>
            <a:r>
              <a:rPr lang="ru-RU" i="0" dirty="0">
                <a:solidFill>
                  <a:srgbClr val="000000"/>
                </a:solidFill>
                <a:effectLst/>
                <a:latin typeface="Cambria" panose="02040503050406030204" pitchFamily="18" charset="0"/>
                <a:ea typeface="Cambria" panose="02040503050406030204" pitchFamily="18" charset="0"/>
              </a:rPr>
              <a:t> шлет эти сигналы всем процессам в системе одновременно, поэтому процедуру очистки в этот момент может выполнять каждый из них)</a:t>
            </a:r>
          </a:p>
        </p:txBody>
      </p:sp>
    </p:spTree>
    <p:extLst>
      <p:ext uri="{BB962C8B-B14F-4D97-AF65-F5344CB8AC3E}">
        <p14:creationId xmlns:p14="http://schemas.microsoft.com/office/powerpoint/2010/main" val="324257025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DFB2C3-4A00-7568-7D2A-B54F6DCA46A1}"/>
            </a:ext>
          </a:extLst>
        </p:cNvPr>
        <p:cNvGrpSpPr/>
        <p:nvPr/>
      </p:nvGrpSpPr>
      <p:grpSpPr>
        <a:xfrm>
          <a:off x="0" y="0"/>
          <a:ext cx="0" cy="0"/>
          <a:chOff x="0" y="0"/>
          <a:chExt cx="0" cy="0"/>
        </a:xfrm>
      </p:grpSpPr>
      <p:graphicFrame>
        <p:nvGraphicFramePr>
          <p:cNvPr id="6" name="Таблица 5">
            <a:extLst>
              <a:ext uri="{FF2B5EF4-FFF2-40B4-BE49-F238E27FC236}">
                <a16:creationId xmlns:a16="http://schemas.microsoft.com/office/drawing/2014/main" id="{DD77FC16-4ADF-C730-4AC6-AB4809FAFDB2}"/>
              </a:ext>
            </a:extLst>
          </p:cNvPr>
          <p:cNvGraphicFramePr>
            <a:graphicFrameLocks noGrp="1"/>
          </p:cNvGraphicFramePr>
          <p:nvPr/>
        </p:nvGraphicFramePr>
        <p:xfrm>
          <a:off x="990600" y="365126"/>
          <a:ext cx="10210800" cy="1018309"/>
        </p:xfrm>
        <a:graphic>
          <a:graphicData uri="http://schemas.openxmlformats.org/drawingml/2006/table">
            <a:tbl>
              <a:tblPr/>
              <a:tblGrid>
                <a:gridCol w="10210800">
                  <a:extLst>
                    <a:ext uri="{9D8B030D-6E8A-4147-A177-3AD203B41FA5}">
                      <a16:colId xmlns:a16="http://schemas.microsoft.com/office/drawing/2014/main" val="2263043944"/>
                    </a:ext>
                  </a:extLst>
                </a:gridCol>
              </a:tblGrid>
              <a:tr h="1018309">
                <a:tc>
                  <a:txBody>
                    <a:bodyPr/>
                    <a:lstStyle/>
                    <a:p>
                      <a:r>
                        <a:rPr lang="en-US" sz="4200" dirty="0">
                          <a:latin typeface="Cambria" panose="02040503050406030204" pitchFamily="18" charset="0"/>
                          <a:ea typeface="Cambria" panose="02040503050406030204" pitchFamily="18" charset="0"/>
                          <a:cs typeface="Arial" panose="020B0604020202020204" pitchFamily="34" charset="0"/>
                        </a:rPr>
                        <a:t>Linux-</a:t>
                      </a:r>
                      <a:r>
                        <a:rPr lang="ru-RU" sz="4200" dirty="0">
                          <a:latin typeface="Cambria" panose="02040503050406030204" pitchFamily="18" charset="0"/>
                          <a:ea typeface="Cambria" panose="02040503050406030204" pitchFamily="18" charset="0"/>
                          <a:cs typeface="Arial" panose="020B0604020202020204" pitchFamily="34" charset="0"/>
                        </a:rPr>
                        <a:t>демон</a:t>
                      </a:r>
                    </a:p>
                  </a:txBody>
                  <a:tcPr marL="0" marR="0" marT="0" marB="0" anchor="ctr">
                    <a:lnL w="12700" cmpd="sng">
                      <a:noFill/>
                      <a:prstDash val="solid"/>
                    </a:lnL>
                    <a:lnR w="12700" cmpd="sng">
                      <a:noFill/>
                      <a:prstDash val="solid"/>
                    </a:lnR>
                    <a:lnT w="12700" cmpd="sng">
                      <a:noFill/>
                      <a:prstDash val="soli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50384404"/>
                  </a:ext>
                </a:extLst>
              </a:tr>
            </a:tbl>
          </a:graphicData>
        </a:graphic>
      </p:graphicFrame>
      <p:sp>
        <p:nvSpPr>
          <p:cNvPr id="2" name="Rectangle 2">
            <a:extLst>
              <a:ext uri="{FF2B5EF4-FFF2-40B4-BE49-F238E27FC236}">
                <a16:creationId xmlns:a16="http://schemas.microsoft.com/office/drawing/2014/main" id="{6C6F8A5A-F2DE-30FB-3920-4F116486CAFE}"/>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LID4096"/>
          </a:p>
        </p:txBody>
      </p:sp>
      <p:sp>
        <p:nvSpPr>
          <p:cNvPr id="7" name="Объект 6">
            <a:extLst>
              <a:ext uri="{FF2B5EF4-FFF2-40B4-BE49-F238E27FC236}">
                <a16:creationId xmlns:a16="http://schemas.microsoft.com/office/drawing/2014/main" id="{389FF4F3-573A-E56B-D456-6E4EB3FEF3B5}"/>
              </a:ext>
            </a:extLst>
          </p:cNvPr>
          <p:cNvSpPr>
            <a:spLocks noGrp="1"/>
          </p:cNvSpPr>
          <p:nvPr>
            <p:ph idx="1"/>
          </p:nvPr>
        </p:nvSpPr>
        <p:spPr>
          <a:xfrm>
            <a:off x="838200" y="1622724"/>
            <a:ext cx="10363200" cy="5235276"/>
          </a:xfrm>
        </p:spPr>
        <p:txBody>
          <a:bodyPr>
            <a:normAutofit/>
          </a:bodyPr>
          <a:lstStyle/>
          <a:p>
            <a:pPr marL="0" indent="0">
              <a:buNone/>
            </a:pPr>
            <a:r>
              <a:rPr lang="ru-RU" i="0" dirty="0">
                <a:solidFill>
                  <a:srgbClr val="000000"/>
                </a:solidFill>
                <a:effectLst/>
                <a:latin typeface="Cambria" panose="02040503050406030204" pitchFamily="18" charset="0"/>
                <a:ea typeface="Cambria" panose="02040503050406030204" pitchFamily="18" charset="0"/>
              </a:rPr>
              <a:t>Рекомендации:</a:t>
            </a:r>
          </a:p>
          <a:p>
            <a:pPr marL="0" indent="0">
              <a:buNone/>
            </a:pPr>
            <a:r>
              <a:rPr lang="ru-RU" dirty="0">
                <a:latin typeface="Cambria" panose="02040503050406030204" pitchFamily="18" charset="0"/>
                <a:ea typeface="Cambria" panose="02040503050406030204" pitchFamily="18" charset="0"/>
              </a:rPr>
              <a:t>Так как демоны имеют длинный жизненный цикл, нам следует особенно тщательно следить не только за потенциальными утечками памяти, но и за файловыми дескрипторами (когда приложению не удается закрыть все файловые дескрипторы, которые оно открыло). Для временного исправления подобных ошибок демон приходится перезапускать заново</a:t>
            </a:r>
          </a:p>
          <a:p>
            <a:pPr marL="0" indent="0">
              <a:buNone/>
            </a:pPr>
            <a:r>
              <a:rPr lang="ru-RU" dirty="0">
                <a:latin typeface="Cambria" panose="02040503050406030204" pitchFamily="18" charset="0"/>
                <a:ea typeface="Cambria" panose="02040503050406030204" pitchFamily="18" charset="0"/>
              </a:rPr>
              <a:t>Часто демону необходимо убедиться в том, что </a:t>
            </a:r>
            <a:r>
              <a:rPr lang="ru-RU" b="1" dirty="0">
                <a:latin typeface="Cambria" panose="02040503050406030204" pitchFamily="18" charset="0"/>
                <a:ea typeface="Cambria" panose="02040503050406030204" pitchFamily="18" charset="0"/>
              </a:rPr>
              <a:t>только один его экземпляр активен</a:t>
            </a:r>
            <a:r>
              <a:rPr lang="ru-RU" dirty="0">
                <a:latin typeface="Cambria" panose="02040503050406030204" pitchFamily="18" charset="0"/>
                <a:ea typeface="Cambria" panose="02040503050406030204" pitchFamily="18" charset="0"/>
              </a:rPr>
              <a:t> в любой заданный момент времени</a:t>
            </a:r>
          </a:p>
        </p:txBody>
      </p:sp>
    </p:spTree>
    <p:extLst>
      <p:ext uri="{BB962C8B-B14F-4D97-AF65-F5344CB8AC3E}">
        <p14:creationId xmlns:p14="http://schemas.microsoft.com/office/powerpoint/2010/main" val="376786503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DFB2C3-4A00-7568-7D2A-B54F6DCA46A1}"/>
            </a:ext>
          </a:extLst>
        </p:cNvPr>
        <p:cNvGrpSpPr/>
        <p:nvPr/>
      </p:nvGrpSpPr>
      <p:grpSpPr>
        <a:xfrm>
          <a:off x="0" y="0"/>
          <a:ext cx="0" cy="0"/>
          <a:chOff x="0" y="0"/>
          <a:chExt cx="0" cy="0"/>
        </a:xfrm>
      </p:grpSpPr>
      <p:graphicFrame>
        <p:nvGraphicFramePr>
          <p:cNvPr id="6" name="Таблица 5">
            <a:extLst>
              <a:ext uri="{FF2B5EF4-FFF2-40B4-BE49-F238E27FC236}">
                <a16:creationId xmlns:a16="http://schemas.microsoft.com/office/drawing/2014/main" id="{DD77FC16-4ADF-C730-4AC6-AB4809FAFDB2}"/>
              </a:ext>
            </a:extLst>
          </p:cNvPr>
          <p:cNvGraphicFramePr>
            <a:graphicFrameLocks noGrp="1"/>
          </p:cNvGraphicFramePr>
          <p:nvPr/>
        </p:nvGraphicFramePr>
        <p:xfrm>
          <a:off x="990600" y="365126"/>
          <a:ext cx="10210800" cy="1018309"/>
        </p:xfrm>
        <a:graphic>
          <a:graphicData uri="http://schemas.openxmlformats.org/drawingml/2006/table">
            <a:tbl>
              <a:tblPr/>
              <a:tblGrid>
                <a:gridCol w="10210800">
                  <a:extLst>
                    <a:ext uri="{9D8B030D-6E8A-4147-A177-3AD203B41FA5}">
                      <a16:colId xmlns:a16="http://schemas.microsoft.com/office/drawing/2014/main" val="2263043944"/>
                    </a:ext>
                  </a:extLst>
                </a:gridCol>
              </a:tblGrid>
              <a:tr h="1018309">
                <a:tc>
                  <a:txBody>
                    <a:bodyPr/>
                    <a:lstStyle/>
                    <a:p>
                      <a:r>
                        <a:rPr lang="en-US" sz="4200" dirty="0">
                          <a:latin typeface="Cambria" panose="02040503050406030204" pitchFamily="18" charset="0"/>
                          <a:ea typeface="Cambria" panose="02040503050406030204" pitchFamily="18" charset="0"/>
                          <a:cs typeface="Arial" panose="020B0604020202020204" pitchFamily="34" charset="0"/>
                        </a:rPr>
                        <a:t>Linux-</a:t>
                      </a:r>
                      <a:r>
                        <a:rPr lang="ru-RU" sz="4200" dirty="0">
                          <a:latin typeface="Cambria" panose="02040503050406030204" pitchFamily="18" charset="0"/>
                          <a:ea typeface="Cambria" panose="02040503050406030204" pitchFamily="18" charset="0"/>
                          <a:cs typeface="Arial" panose="020B0604020202020204" pitchFamily="34" charset="0"/>
                        </a:rPr>
                        <a:t>демон</a:t>
                      </a:r>
                    </a:p>
                  </a:txBody>
                  <a:tcPr marL="0" marR="0" marT="0" marB="0" anchor="ctr">
                    <a:lnL w="12700" cmpd="sng">
                      <a:noFill/>
                      <a:prstDash val="solid"/>
                    </a:lnL>
                    <a:lnR w="12700" cmpd="sng">
                      <a:noFill/>
                      <a:prstDash val="solid"/>
                    </a:lnR>
                    <a:lnT w="12700" cmpd="sng">
                      <a:noFill/>
                      <a:prstDash val="soli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50384404"/>
                  </a:ext>
                </a:extLst>
              </a:tr>
            </a:tbl>
          </a:graphicData>
        </a:graphic>
      </p:graphicFrame>
      <p:sp>
        <p:nvSpPr>
          <p:cNvPr id="2" name="Rectangle 2">
            <a:extLst>
              <a:ext uri="{FF2B5EF4-FFF2-40B4-BE49-F238E27FC236}">
                <a16:creationId xmlns:a16="http://schemas.microsoft.com/office/drawing/2014/main" id="{6C6F8A5A-F2DE-30FB-3920-4F116486CAFE}"/>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LID4096"/>
          </a:p>
        </p:txBody>
      </p:sp>
      <p:sp>
        <p:nvSpPr>
          <p:cNvPr id="7" name="Объект 6">
            <a:extLst>
              <a:ext uri="{FF2B5EF4-FFF2-40B4-BE49-F238E27FC236}">
                <a16:creationId xmlns:a16="http://schemas.microsoft.com/office/drawing/2014/main" id="{389FF4F3-573A-E56B-D456-6E4EB3FEF3B5}"/>
              </a:ext>
            </a:extLst>
          </p:cNvPr>
          <p:cNvSpPr>
            <a:spLocks noGrp="1"/>
          </p:cNvSpPr>
          <p:nvPr>
            <p:ph idx="1"/>
          </p:nvPr>
        </p:nvSpPr>
        <p:spPr>
          <a:xfrm>
            <a:off x="838200" y="1622724"/>
            <a:ext cx="10363200" cy="5235276"/>
          </a:xfrm>
        </p:spPr>
        <p:txBody>
          <a:bodyPr>
            <a:normAutofit/>
          </a:bodyPr>
          <a:lstStyle/>
          <a:p>
            <a:pPr marL="0" indent="0">
              <a:buNone/>
            </a:pPr>
            <a:r>
              <a:rPr lang="ru-RU" i="0" dirty="0">
                <a:solidFill>
                  <a:srgbClr val="000000"/>
                </a:solidFill>
                <a:effectLst/>
                <a:latin typeface="Cambria" panose="02040503050406030204" pitchFamily="18" charset="0"/>
                <a:ea typeface="Cambria" panose="02040503050406030204" pitchFamily="18" charset="0"/>
              </a:rPr>
              <a:t>Рекомендации:</a:t>
            </a:r>
          </a:p>
          <a:p>
            <a:pPr marL="0" indent="0">
              <a:buNone/>
            </a:pPr>
            <a:r>
              <a:rPr lang="ru-RU" i="0" dirty="0">
                <a:solidFill>
                  <a:srgbClr val="000000"/>
                </a:solidFill>
                <a:effectLst/>
                <a:latin typeface="Cambria" panose="02040503050406030204" pitchFamily="18" charset="0"/>
                <a:ea typeface="Cambria" panose="02040503050406030204" pitchFamily="18" charset="0"/>
              </a:rPr>
              <a:t>Обычно это достигается следующим образом: демон создает файл в стандартном каталоге и применяет к нему блокировку для записи. Он удерживает ее на протяжении всего своего существования и удаляет прямо перед завершением. Если попытаться запустить другой экземпляр того же демона, то он не сможет получить блокировку для соответствующего файла и автоматически завершится, понимая: один его экземпляр уже выполняется в системе</a:t>
            </a:r>
          </a:p>
        </p:txBody>
      </p:sp>
    </p:spTree>
    <p:extLst>
      <p:ext uri="{BB962C8B-B14F-4D97-AF65-F5344CB8AC3E}">
        <p14:creationId xmlns:p14="http://schemas.microsoft.com/office/powerpoint/2010/main" val="429421227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DFB2C3-4A00-7568-7D2A-B54F6DCA46A1}"/>
            </a:ext>
          </a:extLst>
        </p:cNvPr>
        <p:cNvGrpSpPr/>
        <p:nvPr/>
      </p:nvGrpSpPr>
      <p:grpSpPr>
        <a:xfrm>
          <a:off x="0" y="0"/>
          <a:ext cx="0" cy="0"/>
          <a:chOff x="0" y="0"/>
          <a:chExt cx="0" cy="0"/>
        </a:xfrm>
      </p:grpSpPr>
      <p:graphicFrame>
        <p:nvGraphicFramePr>
          <p:cNvPr id="6" name="Таблица 5">
            <a:extLst>
              <a:ext uri="{FF2B5EF4-FFF2-40B4-BE49-F238E27FC236}">
                <a16:creationId xmlns:a16="http://schemas.microsoft.com/office/drawing/2014/main" id="{DD77FC16-4ADF-C730-4AC6-AB4809FAFDB2}"/>
              </a:ext>
            </a:extLst>
          </p:cNvPr>
          <p:cNvGraphicFramePr>
            <a:graphicFrameLocks noGrp="1"/>
          </p:cNvGraphicFramePr>
          <p:nvPr/>
        </p:nvGraphicFramePr>
        <p:xfrm>
          <a:off x="990600" y="365126"/>
          <a:ext cx="10210800" cy="1018309"/>
        </p:xfrm>
        <a:graphic>
          <a:graphicData uri="http://schemas.openxmlformats.org/drawingml/2006/table">
            <a:tbl>
              <a:tblPr/>
              <a:tblGrid>
                <a:gridCol w="10210800">
                  <a:extLst>
                    <a:ext uri="{9D8B030D-6E8A-4147-A177-3AD203B41FA5}">
                      <a16:colId xmlns:a16="http://schemas.microsoft.com/office/drawing/2014/main" val="2263043944"/>
                    </a:ext>
                  </a:extLst>
                </a:gridCol>
              </a:tblGrid>
              <a:tr h="1018309">
                <a:tc>
                  <a:txBody>
                    <a:bodyPr/>
                    <a:lstStyle/>
                    <a:p>
                      <a:r>
                        <a:rPr lang="en-US" sz="4200" dirty="0">
                          <a:latin typeface="Cambria" panose="02040503050406030204" pitchFamily="18" charset="0"/>
                          <a:ea typeface="Cambria" panose="02040503050406030204" pitchFamily="18" charset="0"/>
                          <a:cs typeface="Arial" panose="020B0604020202020204" pitchFamily="34" charset="0"/>
                        </a:rPr>
                        <a:t>Linux-</a:t>
                      </a:r>
                      <a:r>
                        <a:rPr lang="ru-RU" sz="4200" dirty="0">
                          <a:latin typeface="Cambria" panose="02040503050406030204" pitchFamily="18" charset="0"/>
                          <a:ea typeface="Cambria" panose="02040503050406030204" pitchFamily="18" charset="0"/>
                          <a:cs typeface="Arial" panose="020B0604020202020204" pitchFamily="34" charset="0"/>
                        </a:rPr>
                        <a:t>демон</a:t>
                      </a:r>
                    </a:p>
                  </a:txBody>
                  <a:tcPr marL="0" marR="0" marT="0" marB="0" anchor="ctr">
                    <a:lnL w="12700" cmpd="sng">
                      <a:noFill/>
                      <a:prstDash val="solid"/>
                    </a:lnL>
                    <a:lnR w="12700" cmpd="sng">
                      <a:noFill/>
                      <a:prstDash val="solid"/>
                    </a:lnR>
                    <a:lnT w="12700" cmpd="sng">
                      <a:noFill/>
                      <a:prstDash val="soli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50384404"/>
                  </a:ext>
                </a:extLst>
              </a:tr>
            </a:tbl>
          </a:graphicData>
        </a:graphic>
      </p:graphicFrame>
      <p:sp>
        <p:nvSpPr>
          <p:cNvPr id="2" name="Rectangle 2">
            <a:extLst>
              <a:ext uri="{FF2B5EF4-FFF2-40B4-BE49-F238E27FC236}">
                <a16:creationId xmlns:a16="http://schemas.microsoft.com/office/drawing/2014/main" id="{6C6F8A5A-F2DE-30FB-3920-4F116486CAFE}"/>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LID4096"/>
          </a:p>
        </p:txBody>
      </p:sp>
      <p:sp>
        <p:nvSpPr>
          <p:cNvPr id="7" name="Объект 6">
            <a:extLst>
              <a:ext uri="{FF2B5EF4-FFF2-40B4-BE49-F238E27FC236}">
                <a16:creationId xmlns:a16="http://schemas.microsoft.com/office/drawing/2014/main" id="{389FF4F3-573A-E56B-D456-6E4EB3FEF3B5}"/>
              </a:ext>
            </a:extLst>
          </p:cNvPr>
          <p:cNvSpPr>
            <a:spLocks noGrp="1"/>
          </p:cNvSpPr>
          <p:nvPr>
            <p:ph idx="1"/>
          </p:nvPr>
        </p:nvSpPr>
        <p:spPr>
          <a:xfrm>
            <a:off x="838200" y="1622724"/>
            <a:ext cx="10363200" cy="4870149"/>
          </a:xfrm>
        </p:spPr>
        <p:txBody>
          <a:bodyPr>
            <a:normAutofit lnSpcReduction="10000"/>
          </a:bodyPr>
          <a:lstStyle/>
          <a:p>
            <a:pPr marL="0" indent="0">
              <a:buNone/>
            </a:pPr>
            <a:r>
              <a:rPr lang="ru-RU" dirty="0">
                <a:latin typeface="Cambria" panose="02040503050406030204" pitchFamily="18" charset="0"/>
                <a:ea typeface="Cambria" panose="02040503050406030204" pitchFamily="18" charset="0"/>
              </a:rPr>
              <a:t>Для работы с демонами в </a:t>
            </a:r>
            <a:r>
              <a:rPr lang="en-US" dirty="0">
                <a:latin typeface="Cambria" panose="02040503050406030204" pitchFamily="18" charset="0"/>
                <a:ea typeface="Cambria" panose="02040503050406030204" pitchFamily="18" charset="0"/>
              </a:rPr>
              <a:t>Linux </a:t>
            </a:r>
            <a:r>
              <a:rPr lang="ru-RU" dirty="0">
                <a:latin typeface="Cambria" panose="02040503050406030204" pitchFamily="18" charset="0"/>
                <a:ea typeface="Cambria" panose="02040503050406030204" pitchFamily="18" charset="0"/>
              </a:rPr>
              <a:t>также как и в </a:t>
            </a:r>
            <a:r>
              <a:rPr lang="en-US" dirty="0">
                <a:latin typeface="Cambria" panose="02040503050406030204" pitchFamily="18" charset="0"/>
                <a:ea typeface="Cambria" panose="02040503050406030204" pitchFamily="18" charset="0"/>
              </a:rPr>
              <a:t>Windows </a:t>
            </a:r>
            <a:r>
              <a:rPr lang="ru-RU" dirty="0">
                <a:latin typeface="Cambria" panose="02040503050406030204" pitchFamily="18" charset="0"/>
                <a:ea typeface="Cambria" panose="02040503050406030204" pitchFamily="18" charset="0"/>
              </a:rPr>
              <a:t>существует менеджер сервисов: </a:t>
            </a:r>
            <a:r>
              <a:rPr lang="en-US" b="1" dirty="0" err="1">
                <a:latin typeface="Cambria" panose="02040503050406030204" pitchFamily="18" charset="0"/>
                <a:ea typeface="Cambria" panose="02040503050406030204" pitchFamily="18" charset="0"/>
              </a:rPr>
              <a:t>init</a:t>
            </a:r>
            <a:r>
              <a:rPr lang="ru-RU" dirty="0">
                <a:latin typeface="Cambria" panose="02040503050406030204" pitchFamily="18" charset="0"/>
                <a:ea typeface="Cambria" panose="02040503050406030204" pitchFamily="18" charset="0"/>
              </a:rPr>
              <a:t> (считается устаревшим)</a:t>
            </a:r>
            <a:r>
              <a:rPr lang="en-US" dirty="0">
                <a:latin typeface="Cambria" panose="02040503050406030204" pitchFamily="18" charset="0"/>
                <a:ea typeface="Cambria" panose="02040503050406030204" pitchFamily="18" charset="0"/>
              </a:rPr>
              <a:t> </a:t>
            </a:r>
            <a:r>
              <a:rPr lang="ru-RU" dirty="0">
                <a:latin typeface="Cambria" panose="02040503050406030204" pitchFamily="18" charset="0"/>
                <a:ea typeface="Cambria" panose="02040503050406030204" pitchFamily="18" charset="0"/>
              </a:rPr>
              <a:t>или </a:t>
            </a:r>
            <a:r>
              <a:rPr lang="en-US" b="1" dirty="0" err="1">
                <a:latin typeface="Cambria" panose="02040503050406030204" pitchFamily="18" charset="0"/>
                <a:ea typeface="Cambria" panose="02040503050406030204" pitchFamily="18" charset="0"/>
              </a:rPr>
              <a:t>systemd</a:t>
            </a:r>
            <a:r>
              <a:rPr lang="en-US" dirty="0">
                <a:latin typeface="Cambria" panose="02040503050406030204" pitchFamily="18" charset="0"/>
                <a:ea typeface="Cambria" panose="02040503050406030204" pitchFamily="18" charset="0"/>
              </a:rPr>
              <a:t> (</a:t>
            </a:r>
            <a:r>
              <a:rPr lang="ru-RU" dirty="0">
                <a:latin typeface="Cambria" panose="02040503050406030204" pitchFamily="18" charset="0"/>
                <a:ea typeface="Cambria" panose="02040503050406030204" pitchFamily="18" charset="0"/>
              </a:rPr>
              <a:t>является более новым)</a:t>
            </a:r>
          </a:p>
          <a:p>
            <a:pPr marL="0" indent="0">
              <a:buNone/>
            </a:pPr>
            <a:r>
              <a:rPr lang="ru-RU" dirty="0">
                <a:latin typeface="Cambria" panose="02040503050406030204" pitchFamily="18" charset="0"/>
                <a:ea typeface="Cambria" panose="02040503050406030204" pitchFamily="18" charset="0"/>
              </a:rPr>
              <a:t>Стоит заметить, что ранее описанный алгоритм «демонизации» приложения выполняется менеджерами самостоятельно! Нет необходимости в коде вашего будущего демона совершать описанные манипуляции!</a:t>
            </a:r>
            <a:endParaRPr lang="en-US" dirty="0">
              <a:latin typeface="Cambria" panose="02040503050406030204" pitchFamily="18" charset="0"/>
              <a:ea typeface="Cambria" panose="02040503050406030204" pitchFamily="18" charset="0"/>
            </a:endParaRPr>
          </a:p>
          <a:p>
            <a:pPr marL="0" indent="0">
              <a:buNone/>
            </a:pPr>
            <a:r>
              <a:rPr lang="ru-RU" dirty="0">
                <a:latin typeface="Cambria" panose="02040503050406030204" pitchFamily="18" charset="0"/>
                <a:ea typeface="Cambria" panose="02040503050406030204" pitchFamily="18" charset="0"/>
              </a:rPr>
              <a:t>Они также позволяют настроить автозапуск сервисов вместе с запуском операционной системы</a:t>
            </a:r>
            <a:endParaRPr lang="en-US" dirty="0">
              <a:latin typeface="Cambria" panose="02040503050406030204" pitchFamily="18" charset="0"/>
              <a:ea typeface="Cambria" panose="02040503050406030204" pitchFamily="18" charset="0"/>
            </a:endParaRPr>
          </a:p>
          <a:p>
            <a:pPr marL="0" indent="0">
              <a:buNone/>
            </a:pPr>
            <a:r>
              <a:rPr lang="ru-RU" dirty="0">
                <a:latin typeface="Cambria" panose="02040503050406030204" pitchFamily="18" charset="0"/>
                <a:ea typeface="Cambria" panose="02040503050406030204" pitchFamily="18" charset="0"/>
              </a:rPr>
              <a:t>В рамках подсистемы</a:t>
            </a:r>
            <a:r>
              <a:rPr lang="en-US" dirty="0">
                <a:latin typeface="Cambria" panose="02040503050406030204" pitchFamily="18" charset="0"/>
                <a:ea typeface="Cambria" panose="02040503050406030204" pitchFamily="18" charset="0"/>
              </a:rPr>
              <a:t> Linux </a:t>
            </a:r>
            <a:r>
              <a:rPr lang="ru-RU" dirty="0">
                <a:latin typeface="Cambria" panose="02040503050406030204" pitchFamily="18" charset="0"/>
                <a:ea typeface="Cambria" panose="02040503050406030204" pitchFamily="18" charset="0"/>
              </a:rPr>
              <a:t>для </a:t>
            </a:r>
            <a:r>
              <a:rPr lang="en-US" dirty="0">
                <a:latin typeface="Cambria" panose="02040503050406030204" pitchFamily="18" charset="0"/>
                <a:ea typeface="Cambria" panose="02040503050406030204" pitchFamily="18" charset="0"/>
              </a:rPr>
              <a:t>Windows </a:t>
            </a:r>
            <a:r>
              <a:rPr lang="ru-RU" dirty="0">
                <a:latin typeface="Cambria" panose="02040503050406030204" pitchFamily="18" charset="0"/>
                <a:ea typeface="Cambria" panose="02040503050406030204" pitchFamily="18" charset="0"/>
              </a:rPr>
              <a:t>можно встретить оба варианта, например, </a:t>
            </a:r>
            <a:r>
              <a:rPr lang="en-US" dirty="0">
                <a:latin typeface="Cambria" panose="02040503050406030204" pitchFamily="18" charset="0"/>
                <a:ea typeface="Cambria" panose="02040503050406030204" pitchFamily="18" charset="0"/>
              </a:rPr>
              <a:t>Debian</a:t>
            </a:r>
            <a:r>
              <a:rPr lang="ru-RU" dirty="0">
                <a:latin typeface="Cambria" panose="02040503050406030204" pitchFamily="18" charset="0"/>
                <a:ea typeface="Cambria" panose="02040503050406030204" pitchFamily="18" charset="0"/>
              </a:rPr>
              <a:t> использует </a:t>
            </a:r>
            <a:r>
              <a:rPr lang="en-US" b="1" dirty="0" err="1">
                <a:latin typeface="Cambria" panose="02040503050406030204" pitchFamily="18" charset="0"/>
                <a:ea typeface="Cambria" panose="02040503050406030204" pitchFamily="18" charset="0"/>
              </a:rPr>
              <a:t>init</a:t>
            </a:r>
            <a:r>
              <a:rPr lang="ru-RU" dirty="0">
                <a:latin typeface="Cambria" panose="02040503050406030204" pitchFamily="18" charset="0"/>
                <a:ea typeface="Cambria" panose="02040503050406030204" pitchFamily="18" charset="0"/>
              </a:rPr>
              <a:t>, а </a:t>
            </a:r>
            <a:r>
              <a:rPr lang="en-US" dirty="0">
                <a:latin typeface="Cambria" panose="02040503050406030204" pitchFamily="18" charset="0"/>
                <a:ea typeface="Cambria" panose="02040503050406030204" pitchFamily="18" charset="0"/>
              </a:rPr>
              <a:t>Ubuntu - </a:t>
            </a:r>
            <a:r>
              <a:rPr lang="en-US" b="1" dirty="0" err="1">
                <a:latin typeface="Cambria" panose="02040503050406030204" pitchFamily="18" charset="0"/>
                <a:ea typeface="Cambria" panose="02040503050406030204" pitchFamily="18" charset="0"/>
              </a:rPr>
              <a:t>systemd</a:t>
            </a:r>
            <a:endParaRPr lang="ru-RU" b="1"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221786348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DFB2C3-4A00-7568-7D2A-B54F6DCA46A1}"/>
            </a:ext>
          </a:extLst>
        </p:cNvPr>
        <p:cNvGrpSpPr/>
        <p:nvPr/>
      </p:nvGrpSpPr>
      <p:grpSpPr>
        <a:xfrm>
          <a:off x="0" y="0"/>
          <a:ext cx="0" cy="0"/>
          <a:chOff x="0" y="0"/>
          <a:chExt cx="0" cy="0"/>
        </a:xfrm>
      </p:grpSpPr>
      <p:graphicFrame>
        <p:nvGraphicFramePr>
          <p:cNvPr id="6" name="Таблица 5">
            <a:extLst>
              <a:ext uri="{FF2B5EF4-FFF2-40B4-BE49-F238E27FC236}">
                <a16:creationId xmlns:a16="http://schemas.microsoft.com/office/drawing/2014/main" id="{DD77FC16-4ADF-C730-4AC6-AB4809FAFDB2}"/>
              </a:ext>
            </a:extLst>
          </p:cNvPr>
          <p:cNvGraphicFramePr>
            <a:graphicFrameLocks noGrp="1"/>
          </p:cNvGraphicFramePr>
          <p:nvPr/>
        </p:nvGraphicFramePr>
        <p:xfrm>
          <a:off x="990600" y="365126"/>
          <a:ext cx="10210800" cy="1018309"/>
        </p:xfrm>
        <a:graphic>
          <a:graphicData uri="http://schemas.openxmlformats.org/drawingml/2006/table">
            <a:tbl>
              <a:tblPr/>
              <a:tblGrid>
                <a:gridCol w="10210800">
                  <a:extLst>
                    <a:ext uri="{9D8B030D-6E8A-4147-A177-3AD203B41FA5}">
                      <a16:colId xmlns:a16="http://schemas.microsoft.com/office/drawing/2014/main" val="2263043944"/>
                    </a:ext>
                  </a:extLst>
                </a:gridCol>
              </a:tblGrid>
              <a:tr h="1018309">
                <a:tc>
                  <a:txBody>
                    <a:bodyPr/>
                    <a:lstStyle/>
                    <a:p>
                      <a:r>
                        <a:rPr lang="en-US" sz="4200" dirty="0">
                          <a:latin typeface="Cambria" panose="02040503050406030204" pitchFamily="18" charset="0"/>
                          <a:ea typeface="Cambria" panose="02040503050406030204" pitchFamily="18" charset="0"/>
                          <a:cs typeface="Arial" panose="020B0604020202020204" pitchFamily="34" charset="0"/>
                        </a:rPr>
                        <a:t>Linux-</a:t>
                      </a:r>
                      <a:r>
                        <a:rPr lang="ru-RU" sz="4200" dirty="0">
                          <a:latin typeface="Cambria" panose="02040503050406030204" pitchFamily="18" charset="0"/>
                          <a:ea typeface="Cambria" panose="02040503050406030204" pitchFamily="18" charset="0"/>
                          <a:cs typeface="Arial" panose="020B0604020202020204" pitchFamily="34" charset="0"/>
                        </a:rPr>
                        <a:t>демон</a:t>
                      </a:r>
                    </a:p>
                  </a:txBody>
                  <a:tcPr marL="0" marR="0" marT="0" marB="0" anchor="ctr">
                    <a:lnL w="12700" cmpd="sng">
                      <a:noFill/>
                      <a:prstDash val="solid"/>
                    </a:lnL>
                    <a:lnR w="12700" cmpd="sng">
                      <a:noFill/>
                      <a:prstDash val="solid"/>
                    </a:lnR>
                    <a:lnT w="12700" cmpd="sng">
                      <a:noFill/>
                      <a:prstDash val="soli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50384404"/>
                  </a:ext>
                </a:extLst>
              </a:tr>
            </a:tbl>
          </a:graphicData>
        </a:graphic>
      </p:graphicFrame>
      <p:sp>
        <p:nvSpPr>
          <p:cNvPr id="2" name="Rectangle 2">
            <a:extLst>
              <a:ext uri="{FF2B5EF4-FFF2-40B4-BE49-F238E27FC236}">
                <a16:creationId xmlns:a16="http://schemas.microsoft.com/office/drawing/2014/main" id="{6C6F8A5A-F2DE-30FB-3920-4F116486CAFE}"/>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LID4096"/>
          </a:p>
        </p:txBody>
      </p:sp>
      <p:sp>
        <p:nvSpPr>
          <p:cNvPr id="7" name="Объект 6">
            <a:extLst>
              <a:ext uri="{FF2B5EF4-FFF2-40B4-BE49-F238E27FC236}">
                <a16:creationId xmlns:a16="http://schemas.microsoft.com/office/drawing/2014/main" id="{389FF4F3-573A-E56B-D456-6E4EB3FEF3B5}"/>
              </a:ext>
            </a:extLst>
          </p:cNvPr>
          <p:cNvSpPr>
            <a:spLocks noGrp="1"/>
          </p:cNvSpPr>
          <p:nvPr>
            <p:ph idx="1"/>
          </p:nvPr>
        </p:nvSpPr>
        <p:spPr>
          <a:xfrm>
            <a:off x="838200" y="1622724"/>
            <a:ext cx="10363200" cy="5235276"/>
          </a:xfrm>
        </p:spPr>
        <p:txBody>
          <a:bodyPr>
            <a:normAutofit lnSpcReduction="10000"/>
          </a:bodyPr>
          <a:lstStyle/>
          <a:p>
            <a:pPr marL="0" indent="0">
              <a:buNone/>
            </a:pPr>
            <a:r>
              <a:rPr lang="ru-RU" i="0" dirty="0">
                <a:solidFill>
                  <a:srgbClr val="000000"/>
                </a:solidFill>
                <a:effectLst/>
                <a:latin typeface="Cambria" panose="02040503050406030204" pitchFamily="18" charset="0"/>
                <a:ea typeface="Cambria" panose="02040503050406030204" pitchFamily="18" charset="0"/>
              </a:rPr>
              <a:t>При использовании менеджера </a:t>
            </a:r>
            <a:r>
              <a:rPr lang="en-US" b="1" i="0" dirty="0" err="1">
                <a:solidFill>
                  <a:srgbClr val="000000"/>
                </a:solidFill>
                <a:effectLst/>
                <a:latin typeface="Cambria" panose="02040503050406030204" pitchFamily="18" charset="0"/>
                <a:ea typeface="Cambria" panose="02040503050406030204" pitchFamily="18" charset="0"/>
              </a:rPr>
              <a:t>init</a:t>
            </a:r>
            <a:r>
              <a:rPr lang="en-US" i="0" dirty="0">
                <a:solidFill>
                  <a:srgbClr val="000000"/>
                </a:solidFill>
                <a:effectLst/>
                <a:latin typeface="Cambria" panose="02040503050406030204" pitchFamily="18" charset="0"/>
                <a:ea typeface="Cambria" panose="02040503050406030204" pitchFamily="18" charset="0"/>
              </a:rPr>
              <a:t>:</a:t>
            </a:r>
          </a:p>
          <a:p>
            <a:pPr>
              <a:buFont typeface="Wingdings" panose="05000000000000000000" pitchFamily="2" charset="2"/>
              <a:buChar char="Ø"/>
            </a:pPr>
            <a:r>
              <a:rPr lang="ru-RU" i="0" dirty="0">
                <a:solidFill>
                  <a:srgbClr val="000000"/>
                </a:solidFill>
                <a:effectLst/>
                <a:latin typeface="Cambria" panose="02040503050406030204" pitchFamily="18" charset="0"/>
                <a:ea typeface="Cambria" panose="02040503050406030204" pitchFamily="18" charset="0"/>
              </a:rPr>
              <a:t>Каталог </a:t>
            </a:r>
            <a:r>
              <a:rPr lang="ru-RU" dirty="0">
                <a:solidFill>
                  <a:srgbClr val="000000"/>
                </a:solidFill>
                <a:latin typeface="Cambria" panose="02040503050406030204" pitchFamily="18" charset="0"/>
                <a:ea typeface="Cambria" panose="02040503050406030204" pitchFamily="18" charset="0"/>
              </a:rPr>
              <a:t>с конфигурационными файлами </a:t>
            </a:r>
            <a:r>
              <a:rPr lang="ru-RU" dirty="0">
                <a:latin typeface="Cambria" panose="02040503050406030204" pitchFamily="18" charset="0"/>
                <a:ea typeface="Cambria" panose="02040503050406030204" pitchFamily="18" charset="0"/>
              </a:rPr>
              <a:t>сервиса</a:t>
            </a:r>
            <a:r>
              <a:rPr lang="ru-RU" dirty="0">
                <a:solidFill>
                  <a:srgbClr val="000000"/>
                </a:solidFill>
                <a:latin typeface="Cambria" panose="02040503050406030204" pitchFamily="18" charset="0"/>
                <a:ea typeface="Cambria" panose="02040503050406030204" pitchFamily="18" charset="0"/>
              </a:rPr>
              <a:t> </a:t>
            </a:r>
            <a:r>
              <a:rPr lang="ru-RU" i="0" dirty="0">
                <a:solidFill>
                  <a:srgbClr val="000000"/>
                </a:solidFill>
                <a:effectLst/>
                <a:latin typeface="Cambria" panose="02040503050406030204" pitchFamily="18" charset="0"/>
                <a:ea typeface="Cambria" panose="02040503050406030204" pitchFamily="18" charset="0"/>
              </a:rPr>
              <a:t>должен располагаться </a:t>
            </a:r>
            <a:r>
              <a:rPr lang="ru-RU" dirty="0">
                <a:solidFill>
                  <a:srgbClr val="000000"/>
                </a:solidFill>
                <a:latin typeface="Cambria" panose="02040503050406030204" pitchFamily="18" charset="0"/>
                <a:ea typeface="Cambria" panose="02040503050406030204" pitchFamily="18" charset="0"/>
              </a:rPr>
              <a:t>по пути </a:t>
            </a:r>
            <a:r>
              <a:rPr lang="ru-RU" b="1" i="0" dirty="0">
                <a:solidFill>
                  <a:srgbClr val="000000"/>
                </a:solidFill>
                <a:effectLst/>
                <a:latin typeface="Cambria" panose="02040503050406030204" pitchFamily="18" charset="0"/>
                <a:ea typeface="Cambria" panose="02040503050406030204" pitchFamily="18" charset="0"/>
              </a:rPr>
              <a:t>/</a:t>
            </a:r>
            <a:r>
              <a:rPr lang="en-US" b="1" i="0" dirty="0" err="1">
                <a:solidFill>
                  <a:srgbClr val="000000"/>
                </a:solidFill>
                <a:effectLst/>
                <a:latin typeface="Cambria" panose="02040503050406030204" pitchFamily="18" charset="0"/>
                <a:ea typeface="Cambria" panose="02040503050406030204" pitchFamily="18" charset="0"/>
              </a:rPr>
              <a:t>etc</a:t>
            </a:r>
            <a:r>
              <a:rPr lang="en-US" b="1" i="0" dirty="0">
                <a:solidFill>
                  <a:srgbClr val="000000"/>
                </a:solidFill>
                <a:effectLst/>
                <a:latin typeface="Cambria" panose="02040503050406030204" pitchFamily="18" charset="0"/>
                <a:ea typeface="Cambria" panose="02040503050406030204" pitchFamily="18" charset="0"/>
              </a:rPr>
              <a:t>/&lt;</a:t>
            </a:r>
            <a:r>
              <a:rPr lang="ru-RU" b="1" i="0" dirty="0">
                <a:solidFill>
                  <a:srgbClr val="000000"/>
                </a:solidFill>
                <a:effectLst/>
                <a:latin typeface="Cambria" panose="02040503050406030204" pitchFamily="18" charset="0"/>
                <a:ea typeface="Cambria" panose="02040503050406030204" pitchFamily="18" charset="0"/>
              </a:rPr>
              <a:t>имя демона</a:t>
            </a:r>
            <a:r>
              <a:rPr lang="en-US" b="1" i="0" dirty="0">
                <a:solidFill>
                  <a:srgbClr val="000000"/>
                </a:solidFill>
                <a:effectLst/>
                <a:latin typeface="Cambria" panose="02040503050406030204" pitchFamily="18" charset="0"/>
                <a:ea typeface="Cambria" panose="02040503050406030204" pitchFamily="18" charset="0"/>
              </a:rPr>
              <a:t>&gt;</a:t>
            </a:r>
          </a:p>
          <a:p>
            <a:pPr>
              <a:buFont typeface="Wingdings" panose="05000000000000000000" pitchFamily="2" charset="2"/>
              <a:buChar char="Ø"/>
            </a:pPr>
            <a:r>
              <a:rPr lang="ru-RU" i="0" dirty="0">
                <a:solidFill>
                  <a:srgbClr val="000000"/>
                </a:solidFill>
                <a:effectLst/>
                <a:latin typeface="Cambria" panose="02040503050406030204" pitchFamily="18" charset="0"/>
                <a:ea typeface="Cambria" panose="02040503050406030204" pitchFamily="18" charset="0"/>
              </a:rPr>
              <a:t>Каталог приложения расположить по пути </a:t>
            </a:r>
            <a:r>
              <a:rPr lang="ru-RU" b="1" i="0" dirty="0">
                <a:solidFill>
                  <a:srgbClr val="000000"/>
                </a:solidFill>
                <a:effectLst/>
                <a:latin typeface="Cambria" panose="02040503050406030204" pitchFamily="18" charset="0"/>
                <a:ea typeface="Cambria" panose="02040503050406030204" pitchFamily="18" charset="0"/>
              </a:rPr>
              <a:t>/</a:t>
            </a:r>
            <a:r>
              <a:rPr lang="en-US" b="1" i="0" dirty="0" err="1">
                <a:solidFill>
                  <a:srgbClr val="000000"/>
                </a:solidFill>
                <a:effectLst/>
                <a:latin typeface="Cambria" panose="02040503050406030204" pitchFamily="18" charset="0"/>
                <a:ea typeface="Cambria" panose="02040503050406030204" pitchFamily="18" charset="0"/>
              </a:rPr>
              <a:t>sbin</a:t>
            </a:r>
            <a:r>
              <a:rPr lang="en-US" b="1" i="0" dirty="0">
                <a:solidFill>
                  <a:srgbClr val="000000"/>
                </a:solidFill>
                <a:effectLst/>
                <a:latin typeface="Cambria" panose="02040503050406030204" pitchFamily="18" charset="0"/>
                <a:ea typeface="Cambria" panose="02040503050406030204" pitchFamily="18" charset="0"/>
              </a:rPr>
              <a:t>/&lt;</a:t>
            </a:r>
            <a:r>
              <a:rPr lang="ru-RU" b="1" i="0" dirty="0">
                <a:solidFill>
                  <a:srgbClr val="000000"/>
                </a:solidFill>
                <a:effectLst/>
                <a:latin typeface="Cambria" panose="02040503050406030204" pitchFamily="18" charset="0"/>
                <a:ea typeface="Cambria" panose="02040503050406030204" pitchFamily="18" charset="0"/>
              </a:rPr>
              <a:t>имя демона</a:t>
            </a:r>
            <a:r>
              <a:rPr lang="en-US" b="1" i="0" dirty="0">
                <a:solidFill>
                  <a:srgbClr val="000000"/>
                </a:solidFill>
                <a:effectLst/>
                <a:latin typeface="Cambria" panose="02040503050406030204" pitchFamily="18" charset="0"/>
                <a:ea typeface="Cambria" panose="02040503050406030204" pitchFamily="18" charset="0"/>
              </a:rPr>
              <a:t>&gt;</a:t>
            </a:r>
          </a:p>
          <a:p>
            <a:pPr>
              <a:buFont typeface="Wingdings" panose="05000000000000000000" pitchFamily="2" charset="2"/>
              <a:buChar char="Ø"/>
            </a:pPr>
            <a:r>
              <a:rPr lang="ru-RU" i="0" dirty="0">
                <a:solidFill>
                  <a:srgbClr val="000000"/>
                </a:solidFill>
                <a:effectLst/>
                <a:latin typeface="Cambria" panose="02040503050406030204" pitchFamily="18" charset="0"/>
                <a:ea typeface="Cambria" panose="02040503050406030204" pitchFamily="18" charset="0"/>
              </a:rPr>
              <a:t>Файлы со значениями по умолчанию для скрипта</a:t>
            </a:r>
            <a:endParaRPr lang="en-US" i="0" dirty="0">
              <a:solidFill>
                <a:srgbClr val="000000"/>
              </a:solidFill>
              <a:effectLst/>
              <a:latin typeface="Cambria" panose="02040503050406030204" pitchFamily="18" charset="0"/>
              <a:ea typeface="Cambria" panose="02040503050406030204" pitchFamily="18" charset="0"/>
            </a:endParaRPr>
          </a:p>
          <a:p>
            <a:pPr>
              <a:buFont typeface="Wingdings" panose="05000000000000000000" pitchFamily="2" charset="2"/>
              <a:buChar char="Ø"/>
            </a:pPr>
            <a:r>
              <a:rPr lang="ru-RU" i="0" dirty="0">
                <a:effectLst/>
                <a:latin typeface="Cambria" panose="02040503050406030204" pitchFamily="18" charset="0"/>
                <a:ea typeface="Cambria" panose="02040503050406030204" pitchFamily="18" charset="0"/>
                <a:hlinkClick r:id="rId2">
                  <a:extLst>
                    <a:ext uri="{A12FA001-AC4F-418D-AE19-62706E023703}">
                      <ahyp:hlinkClr xmlns:ahyp="http://schemas.microsoft.com/office/drawing/2018/hyperlinkcolor" val="tx"/>
                    </a:ext>
                  </a:extLst>
                </a:hlinkClick>
              </a:rPr>
              <a:t>Скрипт с настройками</a:t>
            </a:r>
            <a:r>
              <a:rPr lang="ru-RU" i="0" dirty="0">
                <a:solidFill>
                  <a:srgbClr val="000000"/>
                </a:solidFill>
                <a:effectLst/>
                <a:latin typeface="Cambria" panose="02040503050406030204" pitchFamily="18" charset="0"/>
                <a:ea typeface="Cambria" panose="02040503050406030204" pitchFamily="18" charset="0"/>
              </a:rPr>
              <a:t> управления </a:t>
            </a:r>
            <a:r>
              <a:rPr lang="ru-RU" dirty="0">
                <a:latin typeface="Cambria" panose="02040503050406030204" pitchFamily="18" charset="0"/>
                <a:ea typeface="Cambria" panose="02040503050406030204" pitchFamily="18" charset="0"/>
              </a:rPr>
              <a:t>сервисом</a:t>
            </a:r>
            <a:r>
              <a:rPr lang="ru-RU" i="0" dirty="0">
                <a:solidFill>
                  <a:srgbClr val="000000"/>
                </a:solidFill>
                <a:effectLst/>
                <a:latin typeface="Cambria" panose="02040503050406030204" pitchFamily="18" charset="0"/>
                <a:ea typeface="Cambria" panose="02040503050406030204" pitchFamily="18" charset="0"/>
              </a:rPr>
              <a:t> должны располагаться в каталоге </a:t>
            </a:r>
            <a:r>
              <a:rPr lang="ru-RU" b="1" i="0" dirty="0">
                <a:solidFill>
                  <a:srgbClr val="000000"/>
                </a:solidFill>
                <a:effectLst/>
                <a:latin typeface="Cambria" panose="02040503050406030204" pitchFamily="18" charset="0"/>
                <a:ea typeface="Cambria" panose="02040503050406030204" pitchFamily="18" charset="0"/>
              </a:rPr>
              <a:t>/</a:t>
            </a:r>
            <a:r>
              <a:rPr lang="en-US" b="1" i="0" dirty="0" err="1">
                <a:solidFill>
                  <a:srgbClr val="000000"/>
                </a:solidFill>
                <a:effectLst/>
                <a:latin typeface="Cambria" panose="02040503050406030204" pitchFamily="18" charset="0"/>
                <a:ea typeface="Cambria" panose="02040503050406030204" pitchFamily="18" charset="0"/>
              </a:rPr>
              <a:t>etc</a:t>
            </a:r>
            <a:r>
              <a:rPr lang="en-US" b="1" i="0" dirty="0">
                <a:solidFill>
                  <a:srgbClr val="000000"/>
                </a:solidFill>
                <a:effectLst/>
                <a:latin typeface="Cambria" panose="02040503050406030204" pitchFamily="18" charset="0"/>
                <a:ea typeface="Cambria" panose="02040503050406030204" pitchFamily="18" charset="0"/>
              </a:rPr>
              <a:t>/</a:t>
            </a:r>
            <a:r>
              <a:rPr lang="en-US" b="1" dirty="0" err="1">
                <a:solidFill>
                  <a:srgbClr val="000000"/>
                </a:solidFill>
                <a:latin typeface="Cambria" panose="02040503050406030204" pitchFamily="18" charset="0"/>
                <a:ea typeface="Cambria" panose="02040503050406030204" pitchFamily="18" charset="0"/>
              </a:rPr>
              <a:t>init.d</a:t>
            </a:r>
            <a:r>
              <a:rPr lang="ru-RU" b="1" i="0" dirty="0">
                <a:solidFill>
                  <a:srgbClr val="000000"/>
                </a:solidFill>
                <a:effectLst/>
                <a:latin typeface="Cambria" panose="02040503050406030204" pitchFamily="18" charset="0"/>
                <a:ea typeface="Cambria" panose="02040503050406030204" pitchFamily="18" charset="0"/>
              </a:rPr>
              <a:t>/</a:t>
            </a:r>
            <a:r>
              <a:rPr lang="en-US" b="1" i="0" dirty="0">
                <a:solidFill>
                  <a:srgbClr val="000000"/>
                </a:solidFill>
                <a:effectLst/>
                <a:latin typeface="Cambria" panose="02040503050406030204" pitchFamily="18" charset="0"/>
                <a:ea typeface="Cambria" panose="02040503050406030204" pitchFamily="18" charset="0"/>
              </a:rPr>
              <a:t>&lt;</a:t>
            </a:r>
            <a:r>
              <a:rPr lang="ru-RU" b="1" i="0" dirty="0">
                <a:solidFill>
                  <a:srgbClr val="000000"/>
                </a:solidFill>
                <a:effectLst/>
                <a:latin typeface="Cambria" panose="02040503050406030204" pitchFamily="18" charset="0"/>
                <a:ea typeface="Cambria" panose="02040503050406030204" pitchFamily="18" charset="0"/>
              </a:rPr>
              <a:t>имя демона</a:t>
            </a:r>
            <a:r>
              <a:rPr lang="en-US" b="1" i="0" dirty="0">
                <a:solidFill>
                  <a:srgbClr val="000000"/>
                </a:solidFill>
                <a:effectLst/>
                <a:latin typeface="Cambria" panose="02040503050406030204" pitchFamily="18" charset="0"/>
                <a:ea typeface="Cambria" panose="02040503050406030204" pitchFamily="18" charset="0"/>
              </a:rPr>
              <a:t>&gt;</a:t>
            </a:r>
            <a:endParaRPr lang="ru-RU" b="1" i="0" dirty="0">
              <a:solidFill>
                <a:srgbClr val="000000"/>
              </a:solidFill>
              <a:effectLst/>
              <a:latin typeface="Cambria" panose="02040503050406030204" pitchFamily="18" charset="0"/>
              <a:ea typeface="Cambria" panose="02040503050406030204" pitchFamily="18" charset="0"/>
            </a:endParaRPr>
          </a:p>
          <a:p>
            <a:pPr>
              <a:buFont typeface="Wingdings" panose="05000000000000000000" pitchFamily="2" charset="2"/>
              <a:buChar char="Ø"/>
            </a:pPr>
            <a:r>
              <a:rPr lang="ru-RU" i="0" dirty="0">
                <a:solidFill>
                  <a:srgbClr val="000000"/>
                </a:solidFill>
                <a:effectLst/>
                <a:latin typeface="Cambria" panose="02040503050406030204" pitchFamily="18" charset="0"/>
                <a:ea typeface="Cambria" panose="02040503050406030204" pitchFamily="18" charset="0"/>
              </a:rPr>
              <a:t>Файлы журналов должны находиться в каталоге </a:t>
            </a:r>
            <a:r>
              <a:rPr lang="en-US" b="1" dirty="0">
                <a:latin typeface="Cambria" panose="02040503050406030204" pitchFamily="18" charset="0"/>
                <a:ea typeface="Cambria" panose="02040503050406030204" pitchFamily="18" charset="0"/>
              </a:rPr>
              <a:t>/var/log</a:t>
            </a:r>
            <a:endParaRPr lang="en-US" b="1" i="0" dirty="0">
              <a:solidFill>
                <a:srgbClr val="000000"/>
              </a:solidFill>
              <a:effectLst/>
              <a:latin typeface="Cambria" panose="02040503050406030204" pitchFamily="18" charset="0"/>
              <a:ea typeface="Cambria" panose="02040503050406030204" pitchFamily="18" charset="0"/>
            </a:endParaRPr>
          </a:p>
          <a:p>
            <a:pPr marL="0" indent="0">
              <a:buNone/>
            </a:pPr>
            <a:r>
              <a:rPr lang="ru-RU" i="0" dirty="0">
                <a:solidFill>
                  <a:srgbClr val="000000"/>
                </a:solidFill>
                <a:effectLst/>
                <a:latin typeface="Cambria" panose="02040503050406030204" pitchFamily="18" charset="0"/>
                <a:ea typeface="Cambria" panose="02040503050406030204" pitchFamily="18" charset="0"/>
              </a:rPr>
              <a:t>Первый и последний пункты не являются требованиями, а скорее общепринятыми практиками при создании системных </a:t>
            </a:r>
            <a:r>
              <a:rPr lang="ru-RU" dirty="0">
                <a:latin typeface="Cambria" panose="02040503050406030204" pitchFamily="18" charset="0"/>
                <a:ea typeface="Cambria" panose="02040503050406030204" pitchFamily="18" charset="0"/>
              </a:rPr>
              <a:t>сервисов</a:t>
            </a:r>
            <a:endParaRPr lang="en-US" i="0" dirty="0">
              <a:solidFill>
                <a:srgbClr val="000000"/>
              </a:solidFill>
              <a:effectLst/>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281305835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DFB2C3-4A00-7568-7D2A-B54F6DCA46A1}"/>
            </a:ext>
          </a:extLst>
        </p:cNvPr>
        <p:cNvGrpSpPr/>
        <p:nvPr/>
      </p:nvGrpSpPr>
      <p:grpSpPr>
        <a:xfrm>
          <a:off x="0" y="0"/>
          <a:ext cx="0" cy="0"/>
          <a:chOff x="0" y="0"/>
          <a:chExt cx="0" cy="0"/>
        </a:xfrm>
      </p:grpSpPr>
      <p:graphicFrame>
        <p:nvGraphicFramePr>
          <p:cNvPr id="6" name="Таблица 5">
            <a:extLst>
              <a:ext uri="{FF2B5EF4-FFF2-40B4-BE49-F238E27FC236}">
                <a16:creationId xmlns:a16="http://schemas.microsoft.com/office/drawing/2014/main" id="{DD77FC16-4ADF-C730-4AC6-AB4809FAFDB2}"/>
              </a:ext>
            </a:extLst>
          </p:cNvPr>
          <p:cNvGraphicFramePr>
            <a:graphicFrameLocks noGrp="1"/>
          </p:cNvGraphicFramePr>
          <p:nvPr/>
        </p:nvGraphicFramePr>
        <p:xfrm>
          <a:off x="990600" y="365126"/>
          <a:ext cx="10210800" cy="1018309"/>
        </p:xfrm>
        <a:graphic>
          <a:graphicData uri="http://schemas.openxmlformats.org/drawingml/2006/table">
            <a:tbl>
              <a:tblPr/>
              <a:tblGrid>
                <a:gridCol w="10210800">
                  <a:extLst>
                    <a:ext uri="{9D8B030D-6E8A-4147-A177-3AD203B41FA5}">
                      <a16:colId xmlns:a16="http://schemas.microsoft.com/office/drawing/2014/main" val="2263043944"/>
                    </a:ext>
                  </a:extLst>
                </a:gridCol>
              </a:tblGrid>
              <a:tr h="1018309">
                <a:tc>
                  <a:txBody>
                    <a:bodyPr/>
                    <a:lstStyle/>
                    <a:p>
                      <a:r>
                        <a:rPr lang="en-US" sz="4200" dirty="0">
                          <a:latin typeface="Cambria" panose="02040503050406030204" pitchFamily="18" charset="0"/>
                          <a:ea typeface="Cambria" panose="02040503050406030204" pitchFamily="18" charset="0"/>
                          <a:cs typeface="Arial" panose="020B0604020202020204" pitchFamily="34" charset="0"/>
                        </a:rPr>
                        <a:t>Linux-</a:t>
                      </a:r>
                      <a:r>
                        <a:rPr lang="ru-RU" sz="4200" dirty="0">
                          <a:latin typeface="Cambria" panose="02040503050406030204" pitchFamily="18" charset="0"/>
                          <a:ea typeface="Cambria" panose="02040503050406030204" pitchFamily="18" charset="0"/>
                          <a:cs typeface="Arial" panose="020B0604020202020204" pitchFamily="34" charset="0"/>
                        </a:rPr>
                        <a:t>демон</a:t>
                      </a:r>
                    </a:p>
                  </a:txBody>
                  <a:tcPr marL="0" marR="0" marT="0" marB="0" anchor="ctr">
                    <a:lnL w="12700" cmpd="sng">
                      <a:noFill/>
                      <a:prstDash val="solid"/>
                    </a:lnL>
                    <a:lnR w="12700" cmpd="sng">
                      <a:noFill/>
                      <a:prstDash val="solid"/>
                    </a:lnR>
                    <a:lnT w="12700" cmpd="sng">
                      <a:noFill/>
                      <a:prstDash val="soli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50384404"/>
                  </a:ext>
                </a:extLst>
              </a:tr>
            </a:tbl>
          </a:graphicData>
        </a:graphic>
      </p:graphicFrame>
      <p:sp>
        <p:nvSpPr>
          <p:cNvPr id="2" name="Rectangle 2">
            <a:extLst>
              <a:ext uri="{FF2B5EF4-FFF2-40B4-BE49-F238E27FC236}">
                <a16:creationId xmlns:a16="http://schemas.microsoft.com/office/drawing/2014/main" id="{6C6F8A5A-F2DE-30FB-3920-4F116486CAFE}"/>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LID4096"/>
          </a:p>
        </p:txBody>
      </p:sp>
      <p:sp>
        <p:nvSpPr>
          <p:cNvPr id="7" name="Объект 6">
            <a:extLst>
              <a:ext uri="{FF2B5EF4-FFF2-40B4-BE49-F238E27FC236}">
                <a16:creationId xmlns:a16="http://schemas.microsoft.com/office/drawing/2014/main" id="{389FF4F3-573A-E56B-D456-6E4EB3FEF3B5}"/>
              </a:ext>
            </a:extLst>
          </p:cNvPr>
          <p:cNvSpPr>
            <a:spLocks noGrp="1"/>
          </p:cNvSpPr>
          <p:nvPr>
            <p:ph idx="1"/>
          </p:nvPr>
        </p:nvSpPr>
        <p:spPr>
          <a:xfrm>
            <a:off x="838199" y="1622724"/>
            <a:ext cx="10573871" cy="5235276"/>
          </a:xfrm>
        </p:spPr>
        <p:txBody>
          <a:bodyPr>
            <a:normAutofit fontScale="92500" lnSpcReduction="10000"/>
          </a:bodyPr>
          <a:lstStyle/>
          <a:p>
            <a:pPr marL="0" indent="0">
              <a:buNone/>
            </a:pPr>
            <a:r>
              <a:rPr lang="ru-RU" i="0" dirty="0">
                <a:solidFill>
                  <a:srgbClr val="000000"/>
                </a:solidFill>
                <a:effectLst/>
                <a:latin typeface="Cambria" panose="02040503050406030204" pitchFamily="18" charset="0"/>
                <a:ea typeface="Cambria" panose="02040503050406030204" pitchFamily="18" charset="0"/>
              </a:rPr>
              <a:t>INIT скрипт может иметь следующие состояния:</a:t>
            </a:r>
          </a:p>
          <a:p>
            <a:pPr>
              <a:buFont typeface="Wingdings" panose="05000000000000000000" pitchFamily="2" charset="2"/>
              <a:buChar char="Ø"/>
            </a:pPr>
            <a:r>
              <a:rPr lang="ru-RU" b="1" i="0" dirty="0" err="1">
                <a:solidFill>
                  <a:srgbClr val="000000"/>
                </a:solidFill>
                <a:effectLst/>
                <a:latin typeface="Cambria" panose="02040503050406030204" pitchFamily="18" charset="0"/>
                <a:ea typeface="Cambria" panose="02040503050406030204" pitchFamily="18" charset="0"/>
              </a:rPr>
              <a:t>start</a:t>
            </a:r>
            <a:r>
              <a:rPr lang="ru-RU" i="0" dirty="0">
                <a:solidFill>
                  <a:srgbClr val="000000"/>
                </a:solidFill>
                <a:effectLst/>
                <a:latin typeface="Cambria" panose="02040503050406030204" pitchFamily="18" charset="0"/>
                <a:ea typeface="Cambria" panose="02040503050406030204" pitchFamily="18" charset="0"/>
              </a:rPr>
              <a:t> </a:t>
            </a:r>
            <a:r>
              <a:rPr lang="en-US" i="0" dirty="0">
                <a:solidFill>
                  <a:srgbClr val="000000"/>
                </a:solidFill>
                <a:effectLst/>
                <a:latin typeface="Cambria" panose="02040503050406030204" pitchFamily="18" charset="0"/>
                <a:ea typeface="Cambria" panose="02040503050406030204" pitchFamily="18" charset="0"/>
              </a:rPr>
              <a:t>–</a:t>
            </a:r>
            <a:r>
              <a:rPr lang="ru-RU" i="0" dirty="0">
                <a:solidFill>
                  <a:srgbClr val="000000"/>
                </a:solidFill>
                <a:effectLst/>
                <a:latin typeface="Cambria" panose="02040503050406030204" pitchFamily="18" charset="0"/>
                <a:ea typeface="Cambria" panose="02040503050406030204" pitchFamily="18" charset="0"/>
              </a:rPr>
              <a:t> служит</a:t>
            </a:r>
            <a:r>
              <a:rPr lang="en-US" i="0" dirty="0">
                <a:solidFill>
                  <a:srgbClr val="000000"/>
                </a:solidFill>
                <a:effectLst/>
                <a:latin typeface="Cambria" panose="02040503050406030204" pitchFamily="18" charset="0"/>
                <a:ea typeface="Cambria" panose="02040503050406030204" pitchFamily="18" charset="0"/>
              </a:rPr>
              <a:t> </a:t>
            </a:r>
            <a:r>
              <a:rPr lang="ru-RU" i="0" dirty="0">
                <a:solidFill>
                  <a:srgbClr val="000000"/>
                </a:solidFill>
                <a:effectLst/>
                <a:latin typeface="Cambria" panose="02040503050406030204" pitchFamily="18" charset="0"/>
                <a:ea typeface="Cambria" panose="02040503050406030204" pitchFamily="18" charset="0"/>
              </a:rPr>
              <a:t>командой для запуска сервиса</a:t>
            </a:r>
          </a:p>
          <a:p>
            <a:pPr>
              <a:buFont typeface="Wingdings" panose="05000000000000000000" pitchFamily="2" charset="2"/>
              <a:buChar char="Ø"/>
            </a:pPr>
            <a:r>
              <a:rPr lang="ru-RU" b="1" i="0" dirty="0" err="1">
                <a:solidFill>
                  <a:srgbClr val="000000"/>
                </a:solidFill>
                <a:effectLst/>
                <a:latin typeface="Cambria" panose="02040503050406030204" pitchFamily="18" charset="0"/>
                <a:ea typeface="Cambria" panose="02040503050406030204" pitchFamily="18" charset="0"/>
              </a:rPr>
              <a:t>stop</a:t>
            </a:r>
            <a:r>
              <a:rPr lang="ru-RU" i="0" dirty="0">
                <a:solidFill>
                  <a:srgbClr val="000000"/>
                </a:solidFill>
                <a:effectLst/>
                <a:latin typeface="Cambria" panose="02040503050406030204" pitchFamily="18" charset="0"/>
                <a:ea typeface="Cambria" panose="02040503050406030204" pitchFamily="18" charset="0"/>
              </a:rPr>
              <a:t> </a:t>
            </a:r>
            <a:r>
              <a:rPr lang="en-US" i="0" dirty="0">
                <a:solidFill>
                  <a:srgbClr val="000000"/>
                </a:solidFill>
                <a:effectLst/>
                <a:latin typeface="Cambria" panose="02040503050406030204" pitchFamily="18" charset="0"/>
                <a:ea typeface="Cambria" panose="02040503050406030204" pitchFamily="18" charset="0"/>
              </a:rPr>
              <a:t>–</a:t>
            </a:r>
            <a:r>
              <a:rPr lang="ru-RU" i="0" dirty="0">
                <a:solidFill>
                  <a:srgbClr val="000000"/>
                </a:solidFill>
                <a:effectLst/>
                <a:latin typeface="Cambria" panose="02040503050406030204" pitchFamily="18" charset="0"/>
                <a:ea typeface="Cambria" panose="02040503050406030204" pitchFamily="18" charset="0"/>
              </a:rPr>
              <a:t> выполняет остановку сервиса</a:t>
            </a:r>
          </a:p>
          <a:p>
            <a:pPr>
              <a:buFont typeface="Wingdings" panose="05000000000000000000" pitchFamily="2" charset="2"/>
              <a:buChar char="Ø"/>
            </a:pPr>
            <a:r>
              <a:rPr lang="ru-RU" b="1" i="0" dirty="0" err="1">
                <a:solidFill>
                  <a:srgbClr val="000000"/>
                </a:solidFill>
                <a:effectLst/>
                <a:latin typeface="Cambria" panose="02040503050406030204" pitchFamily="18" charset="0"/>
                <a:ea typeface="Cambria" panose="02040503050406030204" pitchFamily="18" charset="0"/>
              </a:rPr>
              <a:t>restart</a:t>
            </a:r>
            <a:r>
              <a:rPr lang="ru-RU" i="0" dirty="0">
                <a:solidFill>
                  <a:srgbClr val="000000"/>
                </a:solidFill>
                <a:effectLst/>
                <a:latin typeface="Cambria" panose="02040503050406030204" pitchFamily="18" charset="0"/>
                <a:ea typeface="Cambria" panose="02040503050406030204" pitchFamily="18" charset="0"/>
              </a:rPr>
              <a:t> </a:t>
            </a:r>
            <a:r>
              <a:rPr lang="en-US" i="0" dirty="0">
                <a:solidFill>
                  <a:srgbClr val="000000"/>
                </a:solidFill>
                <a:effectLst/>
                <a:latin typeface="Cambria" panose="02040503050406030204" pitchFamily="18" charset="0"/>
                <a:ea typeface="Cambria" panose="02040503050406030204" pitchFamily="18" charset="0"/>
              </a:rPr>
              <a:t>–</a:t>
            </a:r>
            <a:r>
              <a:rPr lang="ru-RU" i="0" dirty="0">
                <a:solidFill>
                  <a:srgbClr val="000000"/>
                </a:solidFill>
                <a:effectLst/>
                <a:latin typeface="Cambria" panose="02040503050406030204" pitchFamily="18" charset="0"/>
                <a:ea typeface="Cambria" panose="02040503050406030204" pitchFamily="18" charset="0"/>
              </a:rPr>
              <a:t> перезапус</a:t>
            </a:r>
            <a:r>
              <a:rPr lang="ru-RU" dirty="0">
                <a:solidFill>
                  <a:srgbClr val="000000"/>
                </a:solidFill>
                <a:latin typeface="Cambria" panose="02040503050406030204" pitchFamily="18" charset="0"/>
                <a:ea typeface="Cambria" panose="02040503050406030204" pitchFamily="18" charset="0"/>
              </a:rPr>
              <a:t>к сервиса</a:t>
            </a:r>
            <a:r>
              <a:rPr lang="ru-RU" i="0" dirty="0">
                <a:solidFill>
                  <a:srgbClr val="000000"/>
                </a:solidFill>
                <a:effectLst/>
                <a:latin typeface="Cambria" panose="02040503050406030204" pitchFamily="18" charset="0"/>
                <a:ea typeface="Cambria" panose="02040503050406030204" pitchFamily="18" charset="0"/>
              </a:rPr>
              <a:t>, а по факту </a:t>
            </a:r>
            <a:r>
              <a:rPr lang="en-US" i="0" dirty="0">
                <a:solidFill>
                  <a:srgbClr val="000000"/>
                </a:solidFill>
                <a:effectLst/>
                <a:latin typeface="Cambria" panose="02040503050406030204" pitchFamily="18" charset="0"/>
                <a:ea typeface="Cambria" panose="02040503050406030204" pitchFamily="18" charset="0"/>
              </a:rPr>
              <a:t>–</a:t>
            </a:r>
            <a:r>
              <a:rPr lang="ru-RU" i="0" dirty="0">
                <a:solidFill>
                  <a:srgbClr val="000000"/>
                </a:solidFill>
                <a:effectLst/>
                <a:latin typeface="Cambria" panose="02040503050406030204" pitchFamily="18" charset="0"/>
                <a:ea typeface="Cambria" panose="02040503050406030204" pitchFamily="18" charset="0"/>
              </a:rPr>
              <a:t> остановка и затем запуск сервиса</a:t>
            </a:r>
          </a:p>
          <a:p>
            <a:pPr>
              <a:buFont typeface="Wingdings" panose="05000000000000000000" pitchFamily="2" charset="2"/>
              <a:buChar char="Ø"/>
            </a:pPr>
            <a:r>
              <a:rPr lang="ru-RU" b="1" i="0" dirty="0" err="1">
                <a:solidFill>
                  <a:srgbClr val="000000"/>
                </a:solidFill>
                <a:effectLst/>
                <a:latin typeface="Cambria" panose="02040503050406030204" pitchFamily="18" charset="0"/>
                <a:ea typeface="Cambria" panose="02040503050406030204" pitchFamily="18" charset="0"/>
              </a:rPr>
              <a:t>reload</a:t>
            </a:r>
            <a:r>
              <a:rPr lang="ru-RU" i="0" dirty="0">
                <a:solidFill>
                  <a:srgbClr val="000000"/>
                </a:solidFill>
                <a:effectLst/>
                <a:latin typeface="Cambria" panose="02040503050406030204" pitchFamily="18" charset="0"/>
                <a:ea typeface="Cambria" panose="02040503050406030204" pitchFamily="18" charset="0"/>
              </a:rPr>
              <a:t> </a:t>
            </a:r>
            <a:r>
              <a:rPr lang="en-US" i="0" dirty="0">
                <a:solidFill>
                  <a:srgbClr val="000000"/>
                </a:solidFill>
                <a:effectLst/>
                <a:latin typeface="Cambria" panose="02040503050406030204" pitchFamily="18" charset="0"/>
                <a:ea typeface="Cambria" panose="02040503050406030204" pitchFamily="18" charset="0"/>
              </a:rPr>
              <a:t>–</a:t>
            </a:r>
            <a:r>
              <a:rPr lang="ru-RU" i="0" dirty="0">
                <a:solidFill>
                  <a:srgbClr val="000000"/>
                </a:solidFill>
                <a:effectLst/>
                <a:latin typeface="Cambria" panose="02040503050406030204" pitchFamily="18" charset="0"/>
                <a:ea typeface="Cambria" panose="02040503050406030204" pitchFamily="18" charset="0"/>
              </a:rPr>
              <a:t> перезагрузка </a:t>
            </a:r>
            <a:r>
              <a:rPr lang="ru-RU" dirty="0">
                <a:latin typeface="Cambria" panose="02040503050406030204" pitchFamily="18" charset="0"/>
                <a:ea typeface="Cambria" panose="02040503050406030204" pitchFamily="18" charset="0"/>
              </a:rPr>
              <a:t>сервиса</a:t>
            </a:r>
            <a:r>
              <a:rPr lang="ru-RU" i="0" dirty="0">
                <a:solidFill>
                  <a:srgbClr val="000000"/>
                </a:solidFill>
                <a:effectLst/>
                <a:latin typeface="Cambria" panose="02040503050406030204" pitchFamily="18" charset="0"/>
                <a:ea typeface="Cambria" panose="02040503050406030204" pitchFamily="18" charset="0"/>
              </a:rPr>
              <a:t>, </a:t>
            </a:r>
            <a:r>
              <a:rPr lang="ru-RU" i="0" dirty="0" err="1">
                <a:solidFill>
                  <a:srgbClr val="000000"/>
                </a:solidFill>
                <a:effectLst/>
                <a:latin typeface="Cambria" panose="02040503050406030204" pitchFamily="18" charset="0"/>
                <a:ea typeface="Cambria" panose="02040503050406030204" pitchFamily="18" charset="0"/>
              </a:rPr>
              <a:t>т.е</a:t>
            </a:r>
            <a:r>
              <a:rPr lang="en-US" i="0" dirty="0">
                <a:solidFill>
                  <a:srgbClr val="000000"/>
                </a:solidFill>
                <a:effectLst/>
                <a:latin typeface="Cambria" panose="02040503050406030204" pitchFamily="18" charset="0"/>
                <a:ea typeface="Cambria" panose="02040503050406030204" pitchFamily="18" charset="0"/>
              </a:rPr>
              <a:t>.</a:t>
            </a:r>
            <a:r>
              <a:rPr lang="ru-RU" i="0" dirty="0">
                <a:solidFill>
                  <a:srgbClr val="000000"/>
                </a:solidFill>
                <a:effectLst/>
                <a:latin typeface="Cambria" panose="02040503050406030204" pitchFamily="18" charset="0"/>
                <a:ea typeface="Cambria" panose="02040503050406030204" pitchFamily="18" charset="0"/>
              </a:rPr>
              <a:t> команда для повторного считывания конфигурации без перезапуска или остановки </a:t>
            </a:r>
            <a:r>
              <a:rPr lang="ru-RU" dirty="0">
                <a:latin typeface="Cambria" panose="02040503050406030204" pitchFamily="18" charset="0"/>
                <a:ea typeface="Cambria" panose="02040503050406030204" pitchFamily="18" charset="0"/>
              </a:rPr>
              <a:t>сервиса</a:t>
            </a:r>
            <a:endParaRPr lang="ru-RU" i="0" dirty="0">
              <a:solidFill>
                <a:srgbClr val="000000"/>
              </a:solidFill>
              <a:effectLst/>
              <a:latin typeface="Cambria" panose="02040503050406030204" pitchFamily="18" charset="0"/>
              <a:ea typeface="Cambria" panose="02040503050406030204" pitchFamily="18" charset="0"/>
            </a:endParaRPr>
          </a:p>
          <a:p>
            <a:pPr>
              <a:buFont typeface="Wingdings" panose="05000000000000000000" pitchFamily="2" charset="2"/>
              <a:buChar char="Ø"/>
            </a:pPr>
            <a:r>
              <a:rPr lang="ru-RU" b="1" i="0" dirty="0" err="1">
                <a:solidFill>
                  <a:srgbClr val="000000"/>
                </a:solidFill>
                <a:effectLst/>
                <a:latin typeface="Cambria" panose="02040503050406030204" pitchFamily="18" charset="0"/>
                <a:ea typeface="Cambria" panose="02040503050406030204" pitchFamily="18" charset="0"/>
              </a:rPr>
              <a:t>force-reload</a:t>
            </a:r>
            <a:r>
              <a:rPr lang="ru-RU" i="0" dirty="0">
                <a:solidFill>
                  <a:srgbClr val="000000"/>
                </a:solidFill>
                <a:effectLst/>
                <a:latin typeface="Cambria" panose="02040503050406030204" pitchFamily="18" charset="0"/>
                <a:ea typeface="Cambria" panose="02040503050406030204" pitchFamily="18" charset="0"/>
              </a:rPr>
              <a:t> </a:t>
            </a:r>
            <a:r>
              <a:rPr lang="en-US" i="0" dirty="0">
                <a:solidFill>
                  <a:srgbClr val="000000"/>
                </a:solidFill>
                <a:effectLst/>
                <a:latin typeface="Cambria" panose="02040503050406030204" pitchFamily="18" charset="0"/>
                <a:ea typeface="Cambria" panose="02040503050406030204" pitchFamily="18" charset="0"/>
              </a:rPr>
              <a:t>–</a:t>
            </a:r>
            <a:r>
              <a:rPr lang="ru-RU" i="0" dirty="0">
                <a:solidFill>
                  <a:srgbClr val="000000"/>
                </a:solidFill>
                <a:effectLst/>
                <a:latin typeface="Cambria" panose="02040503050406030204" pitchFamily="18" charset="0"/>
                <a:ea typeface="Cambria" panose="02040503050406030204" pitchFamily="18" charset="0"/>
              </a:rPr>
              <a:t> перезагрузка конфигурации (перечитать конфиг), если сервис поддерживает это, в противном случае </a:t>
            </a:r>
            <a:r>
              <a:rPr lang="en-US" i="0" dirty="0">
                <a:solidFill>
                  <a:srgbClr val="000000"/>
                </a:solidFill>
                <a:effectLst/>
                <a:latin typeface="Cambria" panose="02040503050406030204" pitchFamily="18" charset="0"/>
                <a:ea typeface="Cambria" panose="02040503050406030204" pitchFamily="18" charset="0"/>
              </a:rPr>
              <a:t>–</a:t>
            </a:r>
            <a:r>
              <a:rPr lang="ru-RU" i="0" dirty="0">
                <a:solidFill>
                  <a:srgbClr val="000000"/>
                </a:solidFill>
                <a:effectLst/>
                <a:latin typeface="Cambria" panose="02040503050406030204" pitchFamily="18" charset="0"/>
                <a:ea typeface="Cambria" panose="02040503050406030204" pitchFamily="18" charset="0"/>
              </a:rPr>
              <a:t> выполнит</a:t>
            </a:r>
            <a:r>
              <a:rPr lang="en-US" i="0" dirty="0">
                <a:solidFill>
                  <a:srgbClr val="000000"/>
                </a:solidFill>
                <a:effectLst/>
                <a:latin typeface="Cambria" panose="02040503050406030204" pitchFamily="18" charset="0"/>
                <a:ea typeface="Cambria" panose="02040503050406030204" pitchFamily="18" charset="0"/>
              </a:rPr>
              <a:t> </a:t>
            </a:r>
            <a:r>
              <a:rPr lang="ru-RU" i="0" dirty="0">
                <a:solidFill>
                  <a:srgbClr val="000000"/>
                </a:solidFill>
                <a:effectLst/>
                <a:latin typeface="Cambria" panose="02040503050406030204" pitchFamily="18" charset="0"/>
                <a:ea typeface="Cambria" panose="02040503050406030204" pitchFamily="18" charset="0"/>
              </a:rPr>
              <a:t>перезапуск сервиса</a:t>
            </a:r>
          </a:p>
          <a:p>
            <a:pPr>
              <a:buFont typeface="Wingdings" panose="05000000000000000000" pitchFamily="2" charset="2"/>
              <a:buChar char="Ø"/>
            </a:pPr>
            <a:r>
              <a:rPr lang="ru-RU" b="1" i="0" dirty="0" err="1">
                <a:solidFill>
                  <a:srgbClr val="000000"/>
                </a:solidFill>
                <a:effectLst/>
                <a:latin typeface="Cambria" panose="02040503050406030204" pitchFamily="18" charset="0"/>
                <a:ea typeface="Cambria" panose="02040503050406030204" pitchFamily="18" charset="0"/>
              </a:rPr>
              <a:t>status</a:t>
            </a:r>
            <a:r>
              <a:rPr lang="ru-RU" i="0" dirty="0">
                <a:solidFill>
                  <a:srgbClr val="000000"/>
                </a:solidFill>
                <a:effectLst/>
                <a:latin typeface="Cambria" panose="02040503050406030204" pitchFamily="18" charset="0"/>
                <a:ea typeface="Cambria" panose="02040503050406030204" pitchFamily="18" charset="0"/>
              </a:rPr>
              <a:t> </a:t>
            </a:r>
            <a:r>
              <a:rPr lang="en-US" i="0" dirty="0">
                <a:solidFill>
                  <a:srgbClr val="000000"/>
                </a:solidFill>
                <a:effectLst/>
                <a:latin typeface="Cambria" panose="02040503050406030204" pitchFamily="18" charset="0"/>
                <a:ea typeface="Cambria" panose="02040503050406030204" pitchFamily="18" charset="0"/>
              </a:rPr>
              <a:t>–</a:t>
            </a:r>
            <a:r>
              <a:rPr lang="ru-RU" i="0" dirty="0">
                <a:solidFill>
                  <a:srgbClr val="000000"/>
                </a:solidFill>
                <a:effectLst/>
                <a:latin typeface="Cambria" panose="02040503050406030204" pitchFamily="18" charset="0"/>
                <a:ea typeface="Cambria" panose="02040503050406030204" pitchFamily="18" charset="0"/>
              </a:rPr>
              <a:t> покажет состояние сервиса</a:t>
            </a:r>
            <a:endParaRPr lang="en-US" i="0" dirty="0">
              <a:solidFill>
                <a:srgbClr val="000000"/>
              </a:solidFill>
              <a:effectLst/>
              <a:latin typeface="Cambria" panose="02040503050406030204" pitchFamily="18" charset="0"/>
              <a:ea typeface="Cambria" panose="02040503050406030204" pitchFamily="18" charset="0"/>
            </a:endParaRPr>
          </a:p>
          <a:p>
            <a:pPr marL="0" indent="0">
              <a:buNone/>
            </a:pPr>
            <a:r>
              <a:rPr lang="ru-RU" dirty="0">
                <a:latin typeface="Cambria" panose="02040503050406030204" pitchFamily="18" charset="0"/>
                <a:ea typeface="Cambria" panose="02040503050406030204" pitchFamily="18" charset="0"/>
              </a:rPr>
              <a:t>Также существует консольная утилита для работы с сервисами </a:t>
            </a:r>
            <a:r>
              <a:rPr lang="en-US" b="1" dirty="0">
                <a:latin typeface="Cambria" panose="02040503050406030204" pitchFamily="18" charset="0"/>
                <a:ea typeface="Cambria" panose="02040503050406030204" pitchFamily="18" charset="0"/>
                <a:hlinkClick r:id="rId2">
                  <a:extLst>
                    <a:ext uri="{A12FA001-AC4F-418D-AE19-62706E023703}">
                      <ahyp:hlinkClr xmlns:ahyp="http://schemas.microsoft.com/office/drawing/2018/hyperlinkcolor" val="tx"/>
                    </a:ext>
                  </a:extLst>
                </a:hlinkClick>
              </a:rPr>
              <a:t>service</a:t>
            </a:r>
            <a:r>
              <a:rPr lang="en-US" b="1" dirty="0">
                <a:latin typeface="Cambria" panose="02040503050406030204" pitchFamily="18" charset="0"/>
                <a:ea typeface="Cambria" panose="02040503050406030204" pitchFamily="18" charset="0"/>
              </a:rPr>
              <a:t> </a:t>
            </a:r>
            <a:r>
              <a:rPr lang="en-US" dirty="0">
                <a:latin typeface="Cambria" panose="02040503050406030204" pitchFamily="18" charset="0"/>
                <a:ea typeface="Cambria" panose="02040503050406030204" pitchFamily="18" charset="0"/>
              </a:rPr>
              <a:t>(</a:t>
            </a:r>
            <a:r>
              <a:rPr lang="en-US" b="1" dirty="0" err="1">
                <a:latin typeface="Cambria" panose="02040503050406030204" pitchFamily="18" charset="0"/>
                <a:ea typeface="Cambria" panose="02040503050406030204" pitchFamily="18" charset="0"/>
              </a:rPr>
              <a:t>systemctl</a:t>
            </a:r>
            <a:r>
              <a:rPr lang="en-US" b="1" dirty="0">
                <a:latin typeface="Cambria" panose="02040503050406030204" pitchFamily="18" charset="0"/>
                <a:ea typeface="Cambria" panose="02040503050406030204" pitchFamily="18" charset="0"/>
              </a:rPr>
              <a:t> </a:t>
            </a:r>
            <a:r>
              <a:rPr lang="ru-RU" dirty="0">
                <a:latin typeface="Cambria" panose="02040503050406030204" pitchFamily="18" charset="0"/>
                <a:ea typeface="Cambria" panose="02040503050406030204" pitchFamily="18" charset="0"/>
              </a:rPr>
              <a:t>в случае </a:t>
            </a:r>
            <a:r>
              <a:rPr lang="en-US" b="1" dirty="0" err="1">
                <a:latin typeface="Cambria" panose="02040503050406030204" pitchFamily="18" charset="0"/>
                <a:ea typeface="Cambria" panose="02040503050406030204" pitchFamily="18" charset="0"/>
              </a:rPr>
              <a:t>systemd</a:t>
            </a:r>
            <a:r>
              <a:rPr lang="en-US" dirty="0">
                <a:latin typeface="Cambria" panose="02040503050406030204" pitchFamily="18" charset="0"/>
                <a:ea typeface="Cambria" panose="02040503050406030204" pitchFamily="18" charset="0"/>
              </a:rPr>
              <a:t>)</a:t>
            </a:r>
            <a:endParaRPr lang="en-US" b="1" dirty="0">
              <a:latin typeface="Cambria" panose="02040503050406030204" pitchFamily="18" charset="0"/>
              <a:ea typeface="Cambria" panose="02040503050406030204" pitchFamily="18" charset="0"/>
            </a:endParaRPr>
          </a:p>
          <a:p>
            <a:pPr marL="0" indent="0">
              <a:buNone/>
            </a:pPr>
            <a:endParaRPr lang="en-US" b="1" i="0" dirty="0">
              <a:solidFill>
                <a:srgbClr val="000000"/>
              </a:solidFill>
              <a:effectLst/>
              <a:latin typeface="Cambria" panose="02040503050406030204" pitchFamily="18" charset="0"/>
              <a:ea typeface="Cambria" panose="02040503050406030204" pitchFamily="18" charset="0"/>
            </a:endParaRPr>
          </a:p>
          <a:p>
            <a:pPr marL="0" indent="0">
              <a:buNone/>
            </a:pPr>
            <a:endParaRPr lang="ru-RU" i="0" dirty="0">
              <a:solidFill>
                <a:srgbClr val="000000"/>
              </a:solidFill>
              <a:effectLst/>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198372086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DFB2C3-4A00-7568-7D2A-B54F6DCA46A1}"/>
            </a:ext>
          </a:extLst>
        </p:cNvPr>
        <p:cNvGrpSpPr/>
        <p:nvPr/>
      </p:nvGrpSpPr>
      <p:grpSpPr>
        <a:xfrm>
          <a:off x="0" y="0"/>
          <a:ext cx="0" cy="0"/>
          <a:chOff x="0" y="0"/>
          <a:chExt cx="0" cy="0"/>
        </a:xfrm>
      </p:grpSpPr>
      <p:graphicFrame>
        <p:nvGraphicFramePr>
          <p:cNvPr id="6" name="Таблица 5">
            <a:extLst>
              <a:ext uri="{FF2B5EF4-FFF2-40B4-BE49-F238E27FC236}">
                <a16:creationId xmlns:a16="http://schemas.microsoft.com/office/drawing/2014/main" id="{DD77FC16-4ADF-C730-4AC6-AB4809FAFDB2}"/>
              </a:ext>
            </a:extLst>
          </p:cNvPr>
          <p:cNvGraphicFramePr>
            <a:graphicFrameLocks noGrp="1"/>
          </p:cNvGraphicFramePr>
          <p:nvPr/>
        </p:nvGraphicFramePr>
        <p:xfrm>
          <a:off x="990600" y="365126"/>
          <a:ext cx="10210800" cy="1018309"/>
        </p:xfrm>
        <a:graphic>
          <a:graphicData uri="http://schemas.openxmlformats.org/drawingml/2006/table">
            <a:tbl>
              <a:tblPr/>
              <a:tblGrid>
                <a:gridCol w="10210800">
                  <a:extLst>
                    <a:ext uri="{9D8B030D-6E8A-4147-A177-3AD203B41FA5}">
                      <a16:colId xmlns:a16="http://schemas.microsoft.com/office/drawing/2014/main" val="2263043944"/>
                    </a:ext>
                  </a:extLst>
                </a:gridCol>
              </a:tblGrid>
              <a:tr h="1018309">
                <a:tc>
                  <a:txBody>
                    <a:bodyPr/>
                    <a:lstStyle/>
                    <a:p>
                      <a:r>
                        <a:rPr lang="en-US" sz="4200" dirty="0">
                          <a:latin typeface="Cambria" panose="02040503050406030204" pitchFamily="18" charset="0"/>
                          <a:ea typeface="Cambria" panose="02040503050406030204" pitchFamily="18" charset="0"/>
                          <a:cs typeface="Arial" panose="020B0604020202020204" pitchFamily="34" charset="0"/>
                        </a:rPr>
                        <a:t>Linux-</a:t>
                      </a:r>
                      <a:r>
                        <a:rPr lang="ru-RU" sz="4200" dirty="0">
                          <a:latin typeface="Cambria" panose="02040503050406030204" pitchFamily="18" charset="0"/>
                          <a:ea typeface="Cambria" panose="02040503050406030204" pitchFamily="18" charset="0"/>
                          <a:cs typeface="Arial" panose="020B0604020202020204" pitchFamily="34" charset="0"/>
                        </a:rPr>
                        <a:t>демон</a:t>
                      </a:r>
                    </a:p>
                  </a:txBody>
                  <a:tcPr marL="0" marR="0" marT="0" marB="0" anchor="ctr">
                    <a:lnL w="12700" cmpd="sng">
                      <a:noFill/>
                      <a:prstDash val="solid"/>
                    </a:lnL>
                    <a:lnR w="12700" cmpd="sng">
                      <a:noFill/>
                      <a:prstDash val="solid"/>
                    </a:lnR>
                    <a:lnT w="12700" cmpd="sng">
                      <a:noFill/>
                      <a:prstDash val="soli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50384404"/>
                  </a:ext>
                </a:extLst>
              </a:tr>
            </a:tbl>
          </a:graphicData>
        </a:graphic>
      </p:graphicFrame>
      <p:sp>
        <p:nvSpPr>
          <p:cNvPr id="2" name="Rectangle 2">
            <a:extLst>
              <a:ext uri="{FF2B5EF4-FFF2-40B4-BE49-F238E27FC236}">
                <a16:creationId xmlns:a16="http://schemas.microsoft.com/office/drawing/2014/main" id="{6C6F8A5A-F2DE-30FB-3920-4F116486CAFE}"/>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LID4096"/>
          </a:p>
        </p:txBody>
      </p:sp>
      <p:sp>
        <p:nvSpPr>
          <p:cNvPr id="7" name="Объект 6">
            <a:extLst>
              <a:ext uri="{FF2B5EF4-FFF2-40B4-BE49-F238E27FC236}">
                <a16:creationId xmlns:a16="http://schemas.microsoft.com/office/drawing/2014/main" id="{389FF4F3-573A-E56B-D456-6E4EB3FEF3B5}"/>
              </a:ext>
            </a:extLst>
          </p:cNvPr>
          <p:cNvSpPr>
            <a:spLocks noGrp="1"/>
          </p:cNvSpPr>
          <p:nvPr>
            <p:ph idx="1"/>
          </p:nvPr>
        </p:nvSpPr>
        <p:spPr>
          <a:xfrm>
            <a:off x="838200" y="1622724"/>
            <a:ext cx="10363200" cy="5235276"/>
          </a:xfrm>
        </p:spPr>
        <p:txBody>
          <a:bodyPr>
            <a:normAutofit/>
          </a:bodyPr>
          <a:lstStyle/>
          <a:p>
            <a:pPr marL="0" indent="0">
              <a:buNone/>
            </a:pPr>
            <a:r>
              <a:rPr lang="ru-RU" dirty="0">
                <a:solidFill>
                  <a:srgbClr val="000000"/>
                </a:solidFill>
                <a:latin typeface="Cambria" panose="02040503050406030204" pitchFamily="18" charset="0"/>
                <a:ea typeface="Cambria" panose="02040503050406030204" pitchFamily="18" charset="0"/>
              </a:rPr>
              <a:t>Добавление сервиса на уровне системы с помощью </a:t>
            </a:r>
            <a:r>
              <a:rPr lang="en-US" dirty="0" err="1">
                <a:solidFill>
                  <a:srgbClr val="000000"/>
                </a:solidFill>
                <a:latin typeface="Cambria" panose="02040503050406030204" pitchFamily="18" charset="0"/>
                <a:ea typeface="Cambria" panose="02040503050406030204" pitchFamily="18" charset="0"/>
              </a:rPr>
              <a:t>Initd</a:t>
            </a:r>
            <a:r>
              <a:rPr lang="en-US" dirty="0">
                <a:solidFill>
                  <a:srgbClr val="000000"/>
                </a:solidFill>
                <a:latin typeface="Cambria" panose="02040503050406030204" pitchFamily="18" charset="0"/>
                <a:ea typeface="Cambria" panose="02040503050406030204" pitchFamily="18" charset="0"/>
              </a:rPr>
              <a:t> (</a:t>
            </a:r>
            <a:r>
              <a:rPr lang="en-US" dirty="0" err="1">
                <a:solidFill>
                  <a:srgbClr val="000000"/>
                </a:solidFill>
                <a:latin typeface="Cambria" panose="02040503050406030204" pitchFamily="18" charset="0"/>
                <a:ea typeface="Cambria" panose="02040503050406030204" pitchFamily="18" charset="0"/>
              </a:rPr>
              <a:t>auto_daemon.c</a:t>
            </a:r>
            <a:r>
              <a:rPr lang="ru-RU" dirty="0">
                <a:solidFill>
                  <a:srgbClr val="000000"/>
                </a:solidFill>
                <a:latin typeface="Cambria" panose="02040503050406030204" pitchFamily="18" charset="0"/>
                <a:ea typeface="Cambria" panose="02040503050406030204" pitchFamily="18" charset="0"/>
              </a:rPr>
              <a:t> в примерах</a:t>
            </a:r>
            <a:r>
              <a:rPr lang="en-US" dirty="0">
                <a:solidFill>
                  <a:srgbClr val="000000"/>
                </a:solidFill>
                <a:latin typeface="Cambria" panose="02040503050406030204" pitchFamily="18" charset="0"/>
                <a:ea typeface="Cambria" panose="02040503050406030204" pitchFamily="18" charset="0"/>
              </a:rPr>
              <a:t>):</a:t>
            </a:r>
            <a:endParaRPr lang="en-US" dirty="0">
              <a:latin typeface="Cambria" panose="02040503050406030204" pitchFamily="18" charset="0"/>
              <a:ea typeface="Cambria" panose="02040503050406030204" pitchFamily="18" charset="0"/>
            </a:endParaRPr>
          </a:p>
          <a:p>
            <a:pPr marL="287338" indent="-287338">
              <a:buAutoNum type="arabicPeriod"/>
            </a:pPr>
            <a:r>
              <a:rPr lang="ru-RU" i="0" dirty="0">
                <a:solidFill>
                  <a:srgbClr val="000000"/>
                </a:solidFill>
                <a:effectLst/>
                <a:latin typeface="Cambria" panose="02040503050406030204" pitchFamily="18" charset="0"/>
                <a:ea typeface="Cambria" panose="02040503050406030204" pitchFamily="18" charset="0"/>
              </a:rPr>
              <a:t>Компилируем приложение будущего демона</a:t>
            </a:r>
          </a:p>
          <a:p>
            <a:pPr marL="287338" indent="-287338">
              <a:buAutoNum type="arabicPeriod"/>
            </a:pPr>
            <a:r>
              <a:rPr lang="ru-RU" dirty="0">
                <a:solidFill>
                  <a:srgbClr val="000000"/>
                </a:solidFill>
                <a:latin typeface="Cambria" panose="02040503050406030204" pitchFamily="18" charset="0"/>
                <a:ea typeface="Cambria" panose="02040503050406030204" pitchFamily="18" charset="0"/>
              </a:rPr>
              <a:t>Располагаем получившийся бинарный файл в одной из папок </a:t>
            </a:r>
            <a:r>
              <a:rPr lang="ru-RU" b="1" dirty="0">
                <a:solidFill>
                  <a:srgbClr val="000000"/>
                </a:solidFill>
                <a:latin typeface="Cambria" panose="02040503050406030204" pitchFamily="18" charset="0"/>
                <a:ea typeface="Cambria" panose="02040503050406030204" pitchFamily="18" charset="0"/>
              </a:rPr>
              <a:t>/</a:t>
            </a:r>
            <a:r>
              <a:rPr lang="en-US" b="1" dirty="0" err="1">
                <a:solidFill>
                  <a:srgbClr val="000000"/>
                </a:solidFill>
                <a:latin typeface="Cambria" panose="02040503050406030204" pitchFamily="18" charset="0"/>
                <a:ea typeface="Cambria" panose="02040503050406030204" pitchFamily="18" charset="0"/>
              </a:rPr>
              <a:t>sbin</a:t>
            </a:r>
            <a:r>
              <a:rPr lang="en-US" b="1" dirty="0">
                <a:solidFill>
                  <a:srgbClr val="000000"/>
                </a:solidFill>
                <a:latin typeface="Cambria" panose="02040503050406030204" pitchFamily="18" charset="0"/>
                <a:ea typeface="Cambria" panose="02040503050406030204" pitchFamily="18" charset="0"/>
              </a:rPr>
              <a:t> </a:t>
            </a:r>
            <a:r>
              <a:rPr lang="ru-RU" dirty="0">
                <a:solidFill>
                  <a:srgbClr val="000000"/>
                </a:solidFill>
                <a:latin typeface="Cambria" panose="02040503050406030204" pitchFamily="18" charset="0"/>
                <a:ea typeface="Cambria" panose="02040503050406030204" pitchFamily="18" charset="0"/>
              </a:rPr>
              <a:t>или </a:t>
            </a:r>
            <a:r>
              <a:rPr lang="en-US" b="1" dirty="0">
                <a:solidFill>
                  <a:srgbClr val="000000"/>
                </a:solidFill>
                <a:latin typeface="Cambria" panose="02040503050406030204" pitchFamily="18" charset="0"/>
                <a:ea typeface="Cambria" panose="02040503050406030204" pitchFamily="18" charset="0"/>
              </a:rPr>
              <a:t>/</a:t>
            </a:r>
            <a:r>
              <a:rPr lang="en-US" b="1" dirty="0" err="1">
                <a:solidFill>
                  <a:srgbClr val="000000"/>
                </a:solidFill>
                <a:latin typeface="Cambria" panose="02040503050406030204" pitchFamily="18" charset="0"/>
                <a:ea typeface="Cambria" panose="02040503050406030204" pitchFamily="18" charset="0"/>
              </a:rPr>
              <a:t>usr</a:t>
            </a:r>
            <a:r>
              <a:rPr lang="en-US" b="1" dirty="0">
                <a:solidFill>
                  <a:srgbClr val="000000"/>
                </a:solidFill>
                <a:latin typeface="Cambria" panose="02040503050406030204" pitchFamily="18" charset="0"/>
                <a:ea typeface="Cambria" panose="02040503050406030204" pitchFamily="18" charset="0"/>
              </a:rPr>
              <a:t>/</a:t>
            </a:r>
            <a:r>
              <a:rPr lang="en-US" b="1" dirty="0" err="1">
                <a:solidFill>
                  <a:srgbClr val="000000"/>
                </a:solidFill>
                <a:latin typeface="Cambria" panose="02040503050406030204" pitchFamily="18" charset="0"/>
                <a:ea typeface="Cambria" panose="02040503050406030204" pitchFamily="18" charset="0"/>
              </a:rPr>
              <a:t>sbin</a:t>
            </a:r>
            <a:r>
              <a:rPr lang="ru-RU" b="1" dirty="0">
                <a:solidFill>
                  <a:srgbClr val="000000"/>
                </a:solidFill>
                <a:latin typeface="Cambria" panose="02040503050406030204" pitchFamily="18" charset="0"/>
                <a:ea typeface="Cambria" panose="02040503050406030204" pitchFamily="18" charset="0"/>
              </a:rPr>
              <a:t> </a:t>
            </a:r>
          </a:p>
          <a:p>
            <a:pPr marL="0" indent="0">
              <a:buNone/>
            </a:pPr>
            <a:endParaRPr lang="ru-RU" i="0" dirty="0">
              <a:solidFill>
                <a:srgbClr val="000000"/>
              </a:solidFill>
              <a:effectLst/>
              <a:latin typeface="Cambria" panose="02040503050406030204" pitchFamily="18" charset="0"/>
              <a:ea typeface="Cambria" panose="02040503050406030204" pitchFamily="18" charset="0"/>
            </a:endParaRPr>
          </a:p>
          <a:p>
            <a:pPr marL="514350" indent="-514350">
              <a:buAutoNum type="arabicPeriod"/>
            </a:pPr>
            <a:endParaRPr lang="en-US" i="0" dirty="0">
              <a:solidFill>
                <a:srgbClr val="000000"/>
              </a:solidFill>
              <a:effectLst/>
              <a:latin typeface="Cambria" panose="02040503050406030204" pitchFamily="18" charset="0"/>
              <a:ea typeface="Cambria" panose="02040503050406030204" pitchFamily="18" charset="0"/>
            </a:endParaRPr>
          </a:p>
        </p:txBody>
      </p:sp>
      <p:pic>
        <p:nvPicPr>
          <p:cNvPr id="10" name="Picture 9">
            <a:extLst>
              <a:ext uri="{FF2B5EF4-FFF2-40B4-BE49-F238E27FC236}">
                <a16:creationId xmlns:a16="http://schemas.microsoft.com/office/drawing/2014/main" id="{5FB3CA7F-143E-A351-9345-2237C5AE87B2}"/>
              </a:ext>
            </a:extLst>
          </p:cNvPr>
          <p:cNvPicPr>
            <a:picLocks noChangeAspect="1"/>
          </p:cNvPicPr>
          <p:nvPr/>
        </p:nvPicPr>
        <p:blipFill>
          <a:blip r:embed="rId2"/>
          <a:stretch>
            <a:fillRect/>
          </a:stretch>
        </p:blipFill>
        <p:spPr>
          <a:xfrm>
            <a:off x="944440" y="4090965"/>
            <a:ext cx="10150720" cy="1813717"/>
          </a:xfrm>
          <a:prstGeom prst="rect">
            <a:avLst/>
          </a:prstGeom>
        </p:spPr>
      </p:pic>
    </p:spTree>
    <p:extLst>
      <p:ext uri="{BB962C8B-B14F-4D97-AF65-F5344CB8AC3E}">
        <p14:creationId xmlns:p14="http://schemas.microsoft.com/office/powerpoint/2010/main" val="274878161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DFB2C3-4A00-7568-7D2A-B54F6DCA46A1}"/>
            </a:ext>
          </a:extLst>
        </p:cNvPr>
        <p:cNvGrpSpPr/>
        <p:nvPr/>
      </p:nvGrpSpPr>
      <p:grpSpPr>
        <a:xfrm>
          <a:off x="0" y="0"/>
          <a:ext cx="0" cy="0"/>
          <a:chOff x="0" y="0"/>
          <a:chExt cx="0" cy="0"/>
        </a:xfrm>
      </p:grpSpPr>
      <p:graphicFrame>
        <p:nvGraphicFramePr>
          <p:cNvPr id="6" name="Таблица 5">
            <a:extLst>
              <a:ext uri="{FF2B5EF4-FFF2-40B4-BE49-F238E27FC236}">
                <a16:creationId xmlns:a16="http://schemas.microsoft.com/office/drawing/2014/main" id="{DD77FC16-4ADF-C730-4AC6-AB4809FAFDB2}"/>
              </a:ext>
            </a:extLst>
          </p:cNvPr>
          <p:cNvGraphicFramePr>
            <a:graphicFrameLocks noGrp="1"/>
          </p:cNvGraphicFramePr>
          <p:nvPr/>
        </p:nvGraphicFramePr>
        <p:xfrm>
          <a:off x="990600" y="365126"/>
          <a:ext cx="10210800" cy="1018309"/>
        </p:xfrm>
        <a:graphic>
          <a:graphicData uri="http://schemas.openxmlformats.org/drawingml/2006/table">
            <a:tbl>
              <a:tblPr/>
              <a:tblGrid>
                <a:gridCol w="10210800">
                  <a:extLst>
                    <a:ext uri="{9D8B030D-6E8A-4147-A177-3AD203B41FA5}">
                      <a16:colId xmlns:a16="http://schemas.microsoft.com/office/drawing/2014/main" val="2263043944"/>
                    </a:ext>
                  </a:extLst>
                </a:gridCol>
              </a:tblGrid>
              <a:tr h="1018309">
                <a:tc>
                  <a:txBody>
                    <a:bodyPr/>
                    <a:lstStyle/>
                    <a:p>
                      <a:r>
                        <a:rPr lang="en-US" sz="4200" dirty="0">
                          <a:latin typeface="Cambria" panose="02040503050406030204" pitchFamily="18" charset="0"/>
                          <a:ea typeface="Cambria" panose="02040503050406030204" pitchFamily="18" charset="0"/>
                          <a:cs typeface="Arial" panose="020B0604020202020204" pitchFamily="34" charset="0"/>
                        </a:rPr>
                        <a:t>Linux-</a:t>
                      </a:r>
                      <a:r>
                        <a:rPr lang="ru-RU" sz="4200" dirty="0">
                          <a:latin typeface="Cambria" panose="02040503050406030204" pitchFamily="18" charset="0"/>
                          <a:ea typeface="Cambria" panose="02040503050406030204" pitchFamily="18" charset="0"/>
                          <a:cs typeface="Arial" panose="020B0604020202020204" pitchFamily="34" charset="0"/>
                        </a:rPr>
                        <a:t>демон</a:t>
                      </a:r>
                    </a:p>
                  </a:txBody>
                  <a:tcPr marL="0" marR="0" marT="0" marB="0" anchor="ctr">
                    <a:lnL w="12700" cmpd="sng">
                      <a:noFill/>
                      <a:prstDash val="solid"/>
                    </a:lnL>
                    <a:lnR w="12700" cmpd="sng">
                      <a:noFill/>
                      <a:prstDash val="solid"/>
                    </a:lnR>
                    <a:lnT w="12700" cmpd="sng">
                      <a:noFill/>
                      <a:prstDash val="soli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50384404"/>
                  </a:ext>
                </a:extLst>
              </a:tr>
            </a:tbl>
          </a:graphicData>
        </a:graphic>
      </p:graphicFrame>
      <p:sp>
        <p:nvSpPr>
          <p:cNvPr id="2" name="Rectangle 2">
            <a:extLst>
              <a:ext uri="{FF2B5EF4-FFF2-40B4-BE49-F238E27FC236}">
                <a16:creationId xmlns:a16="http://schemas.microsoft.com/office/drawing/2014/main" id="{6C6F8A5A-F2DE-30FB-3920-4F116486CAFE}"/>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LID4096"/>
          </a:p>
        </p:txBody>
      </p:sp>
      <p:sp>
        <p:nvSpPr>
          <p:cNvPr id="7" name="Объект 6">
            <a:extLst>
              <a:ext uri="{FF2B5EF4-FFF2-40B4-BE49-F238E27FC236}">
                <a16:creationId xmlns:a16="http://schemas.microsoft.com/office/drawing/2014/main" id="{389FF4F3-573A-E56B-D456-6E4EB3FEF3B5}"/>
              </a:ext>
            </a:extLst>
          </p:cNvPr>
          <p:cNvSpPr>
            <a:spLocks noGrp="1"/>
          </p:cNvSpPr>
          <p:nvPr>
            <p:ph idx="1"/>
          </p:nvPr>
        </p:nvSpPr>
        <p:spPr>
          <a:xfrm>
            <a:off x="838200" y="1622724"/>
            <a:ext cx="10363200" cy="5235276"/>
          </a:xfrm>
        </p:spPr>
        <p:txBody>
          <a:bodyPr>
            <a:normAutofit/>
          </a:bodyPr>
          <a:lstStyle/>
          <a:p>
            <a:pPr marL="0" indent="0">
              <a:buNone/>
            </a:pPr>
            <a:r>
              <a:rPr lang="ru-RU" dirty="0">
                <a:solidFill>
                  <a:srgbClr val="000000"/>
                </a:solidFill>
                <a:latin typeface="Cambria" panose="02040503050406030204" pitchFamily="18" charset="0"/>
                <a:ea typeface="Cambria" panose="02040503050406030204" pitchFamily="18" charset="0"/>
              </a:rPr>
              <a:t>Добавление сервиса на уровне системы с помощью </a:t>
            </a:r>
            <a:r>
              <a:rPr lang="en-US" dirty="0" err="1">
                <a:solidFill>
                  <a:srgbClr val="000000"/>
                </a:solidFill>
                <a:latin typeface="Cambria" panose="02040503050406030204" pitchFamily="18" charset="0"/>
                <a:ea typeface="Cambria" panose="02040503050406030204" pitchFamily="18" charset="0"/>
              </a:rPr>
              <a:t>Initd</a:t>
            </a:r>
            <a:r>
              <a:rPr lang="en-US" dirty="0">
                <a:solidFill>
                  <a:srgbClr val="000000"/>
                </a:solidFill>
                <a:latin typeface="Cambria" panose="02040503050406030204" pitchFamily="18" charset="0"/>
                <a:ea typeface="Cambria" panose="02040503050406030204" pitchFamily="18" charset="0"/>
              </a:rPr>
              <a:t> (</a:t>
            </a:r>
            <a:r>
              <a:rPr lang="en-US" dirty="0" err="1">
                <a:solidFill>
                  <a:srgbClr val="000000"/>
                </a:solidFill>
                <a:latin typeface="Cambria" panose="02040503050406030204" pitchFamily="18" charset="0"/>
                <a:ea typeface="Cambria" panose="02040503050406030204" pitchFamily="18" charset="0"/>
              </a:rPr>
              <a:t>auto_daemon.c</a:t>
            </a:r>
            <a:r>
              <a:rPr lang="ru-RU" dirty="0">
                <a:solidFill>
                  <a:srgbClr val="000000"/>
                </a:solidFill>
                <a:latin typeface="Cambria" panose="02040503050406030204" pitchFamily="18" charset="0"/>
                <a:ea typeface="Cambria" panose="02040503050406030204" pitchFamily="18" charset="0"/>
              </a:rPr>
              <a:t> в примерах</a:t>
            </a:r>
            <a:r>
              <a:rPr lang="en-US" dirty="0">
                <a:solidFill>
                  <a:srgbClr val="000000"/>
                </a:solidFill>
                <a:latin typeface="Cambria" panose="02040503050406030204" pitchFamily="18" charset="0"/>
                <a:ea typeface="Cambria" panose="02040503050406030204" pitchFamily="18" charset="0"/>
              </a:rPr>
              <a:t>):</a:t>
            </a:r>
            <a:endParaRPr lang="en-US" dirty="0">
              <a:latin typeface="Cambria" panose="02040503050406030204" pitchFamily="18" charset="0"/>
              <a:ea typeface="Cambria" panose="02040503050406030204" pitchFamily="18" charset="0"/>
            </a:endParaRPr>
          </a:p>
          <a:p>
            <a:pPr marL="233363" indent="-233363">
              <a:buFont typeface="+mj-lt"/>
              <a:buAutoNum type="arabicPeriod" startAt="3"/>
            </a:pPr>
            <a:r>
              <a:rPr lang="ru-RU" dirty="0">
                <a:solidFill>
                  <a:srgbClr val="000000"/>
                </a:solidFill>
                <a:latin typeface="Cambria" panose="02040503050406030204" pitchFamily="18" charset="0"/>
                <a:ea typeface="Cambria" panose="02040503050406030204" pitchFamily="18" charset="0"/>
              </a:rPr>
              <a:t>Располагаем скрипт запуска </a:t>
            </a:r>
            <a:r>
              <a:rPr lang="en-US" b="1" dirty="0">
                <a:solidFill>
                  <a:srgbClr val="000000"/>
                </a:solidFill>
                <a:latin typeface="Cambria" panose="02040503050406030204" pitchFamily="18" charset="0"/>
                <a:ea typeface="Cambria" panose="02040503050406030204" pitchFamily="18" charset="0"/>
              </a:rPr>
              <a:t>&lt;</a:t>
            </a:r>
            <a:r>
              <a:rPr lang="ru-RU" b="1" dirty="0">
                <a:solidFill>
                  <a:srgbClr val="000000"/>
                </a:solidFill>
                <a:latin typeface="Cambria" panose="02040503050406030204" pitchFamily="18" charset="0"/>
                <a:ea typeface="Cambria" panose="02040503050406030204" pitchFamily="18" charset="0"/>
              </a:rPr>
              <a:t>имя демона</a:t>
            </a:r>
            <a:r>
              <a:rPr lang="en-US" b="1" dirty="0">
                <a:solidFill>
                  <a:srgbClr val="000000"/>
                </a:solidFill>
                <a:latin typeface="Cambria" panose="02040503050406030204" pitchFamily="18" charset="0"/>
                <a:ea typeface="Cambria" panose="02040503050406030204" pitchFamily="18" charset="0"/>
              </a:rPr>
              <a:t>&gt;</a:t>
            </a:r>
            <a:r>
              <a:rPr lang="ru-RU" b="1" dirty="0">
                <a:solidFill>
                  <a:srgbClr val="000000"/>
                </a:solidFill>
                <a:latin typeface="Cambria" panose="02040503050406030204" pitchFamily="18" charset="0"/>
                <a:ea typeface="Cambria" panose="02040503050406030204" pitchFamily="18" charset="0"/>
              </a:rPr>
              <a:t> </a:t>
            </a:r>
            <a:r>
              <a:rPr lang="ru-RU" dirty="0">
                <a:solidFill>
                  <a:srgbClr val="000000"/>
                </a:solidFill>
                <a:latin typeface="Cambria" panose="02040503050406030204" pitchFamily="18" charset="0"/>
                <a:ea typeface="Cambria" panose="02040503050406030204" pitchFamily="18" charset="0"/>
              </a:rPr>
              <a:t>в каталоге </a:t>
            </a:r>
            <a:r>
              <a:rPr lang="en-US" b="1" dirty="0">
                <a:solidFill>
                  <a:srgbClr val="000000"/>
                </a:solidFill>
                <a:latin typeface="Cambria" panose="02040503050406030204" pitchFamily="18" charset="0"/>
                <a:ea typeface="Cambria" panose="02040503050406030204" pitchFamily="18" charset="0"/>
              </a:rPr>
              <a:t>/</a:t>
            </a:r>
            <a:r>
              <a:rPr lang="en-US" b="1" dirty="0" err="1">
                <a:solidFill>
                  <a:srgbClr val="000000"/>
                </a:solidFill>
                <a:latin typeface="Cambria" panose="02040503050406030204" pitchFamily="18" charset="0"/>
                <a:ea typeface="Cambria" panose="02040503050406030204" pitchFamily="18" charset="0"/>
              </a:rPr>
              <a:t>etc</a:t>
            </a:r>
            <a:r>
              <a:rPr lang="en-US" b="1" dirty="0">
                <a:solidFill>
                  <a:srgbClr val="000000"/>
                </a:solidFill>
                <a:latin typeface="Cambria" panose="02040503050406030204" pitchFamily="18" charset="0"/>
                <a:ea typeface="Cambria" panose="02040503050406030204" pitchFamily="18" charset="0"/>
              </a:rPr>
              <a:t>/</a:t>
            </a:r>
            <a:r>
              <a:rPr lang="en-US" b="1" dirty="0" err="1">
                <a:solidFill>
                  <a:srgbClr val="000000"/>
                </a:solidFill>
                <a:latin typeface="Cambria" panose="02040503050406030204" pitchFamily="18" charset="0"/>
                <a:ea typeface="Cambria" panose="02040503050406030204" pitchFamily="18" charset="0"/>
              </a:rPr>
              <a:t>init.d</a:t>
            </a:r>
            <a:r>
              <a:rPr lang="en-US" b="1" dirty="0">
                <a:solidFill>
                  <a:srgbClr val="000000"/>
                </a:solidFill>
                <a:latin typeface="Cambria" panose="02040503050406030204" pitchFamily="18" charset="0"/>
                <a:ea typeface="Cambria" panose="02040503050406030204" pitchFamily="18" charset="0"/>
              </a:rPr>
              <a:t>/ </a:t>
            </a:r>
            <a:r>
              <a:rPr lang="en-US" dirty="0">
                <a:solidFill>
                  <a:srgbClr val="000000"/>
                </a:solidFill>
                <a:latin typeface="Cambria" panose="02040503050406030204" pitchFamily="18" charset="0"/>
                <a:ea typeface="Cambria" panose="02040503050406030204" pitchFamily="18" charset="0"/>
              </a:rPr>
              <a:t>(</a:t>
            </a:r>
            <a:r>
              <a:rPr lang="ru-RU" dirty="0">
                <a:solidFill>
                  <a:srgbClr val="000000"/>
                </a:solidFill>
                <a:latin typeface="Cambria" panose="02040503050406030204" pitchFamily="18" charset="0"/>
                <a:ea typeface="Cambria" panose="02040503050406030204" pitchFamily="18" charset="0"/>
              </a:rPr>
              <a:t>меняем ему права через </a:t>
            </a:r>
            <a:r>
              <a:rPr lang="en-US" b="1" dirty="0" err="1">
                <a:solidFill>
                  <a:srgbClr val="000000"/>
                </a:solidFill>
                <a:latin typeface="Cambria" panose="02040503050406030204" pitchFamily="18" charset="0"/>
                <a:ea typeface="Cambria" panose="02040503050406030204" pitchFamily="18" charset="0"/>
              </a:rPr>
              <a:t>chmod</a:t>
            </a:r>
            <a:r>
              <a:rPr lang="en-US" b="1" dirty="0">
                <a:solidFill>
                  <a:srgbClr val="000000"/>
                </a:solidFill>
                <a:latin typeface="Cambria" panose="02040503050406030204" pitchFamily="18" charset="0"/>
                <a:ea typeface="Cambria" panose="02040503050406030204" pitchFamily="18" charset="0"/>
              </a:rPr>
              <a:t> </a:t>
            </a:r>
            <a:r>
              <a:rPr lang="ru-RU" dirty="0">
                <a:solidFill>
                  <a:srgbClr val="000000"/>
                </a:solidFill>
                <a:latin typeface="Cambria" panose="02040503050406030204" pitchFamily="18" charset="0"/>
                <a:ea typeface="Cambria" panose="02040503050406030204" pitchFamily="18" charset="0"/>
              </a:rPr>
              <a:t>на </a:t>
            </a:r>
            <a:r>
              <a:rPr lang="ru-RU" b="1" dirty="0">
                <a:solidFill>
                  <a:srgbClr val="000000"/>
                </a:solidFill>
                <a:latin typeface="Cambria" panose="02040503050406030204" pitchFamily="18" charset="0"/>
                <a:ea typeface="Cambria" panose="02040503050406030204" pitchFamily="18" charset="0"/>
              </a:rPr>
              <a:t>755</a:t>
            </a:r>
            <a:r>
              <a:rPr lang="ru-RU" dirty="0">
                <a:solidFill>
                  <a:srgbClr val="000000"/>
                </a:solidFill>
                <a:latin typeface="Cambria" panose="02040503050406030204" pitchFamily="18" charset="0"/>
                <a:ea typeface="Cambria" panose="02040503050406030204" pitchFamily="18" charset="0"/>
              </a:rPr>
              <a:t>)</a:t>
            </a:r>
            <a:endParaRPr lang="en-US" dirty="0">
              <a:solidFill>
                <a:srgbClr val="000000"/>
              </a:solidFill>
              <a:latin typeface="Cambria" panose="02040503050406030204" pitchFamily="18" charset="0"/>
              <a:ea typeface="Cambria" panose="02040503050406030204" pitchFamily="18" charset="0"/>
            </a:endParaRPr>
          </a:p>
          <a:p>
            <a:pPr marL="233363" indent="-233363">
              <a:buFont typeface="+mj-lt"/>
              <a:buAutoNum type="arabicPeriod" startAt="3"/>
            </a:pPr>
            <a:endParaRPr lang="en-US" i="0" dirty="0">
              <a:solidFill>
                <a:srgbClr val="000000"/>
              </a:solidFill>
              <a:effectLst/>
              <a:latin typeface="Cambria" panose="02040503050406030204" pitchFamily="18" charset="0"/>
              <a:ea typeface="Cambria" panose="02040503050406030204" pitchFamily="18" charset="0"/>
            </a:endParaRPr>
          </a:p>
          <a:p>
            <a:pPr marL="233363" indent="-233363">
              <a:buFont typeface="+mj-lt"/>
              <a:buAutoNum type="arabicPeriod" startAt="3"/>
            </a:pPr>
            <a:endParaRPr lang="en-US" dirty="0">
              <a:solidFill>
                <a:srgbClr val="000000"/>
              </a:solidFill>
              <a:latin typeface="Cambria" panose="02040503050406030204" pitchFamily="18" charset="0"/>
              <a:ea typeface="Cambria" panose="02040503050406030204" pitchFamily="18" charset="0"/>
            </a:endParaRPr>
          </a:p>
          <a:p>
            <a:pPr marL="233363" indent="-233363">
              <a:buFont typeface="+mj-lt"/>
              <a:buAutoNum type="arabicPeriod" startAt="3"/>
            </a:pPr>
            <a:r>
              <a:rPr lang="en-US" dirty="0">
                <a:solidFill>
                  <a:srgbClr val="000000"/>
                </a:solidFill>
                <a:latin typeface="Cambria" panose="02040503050406030204" pitchFamily="18" charset="0"/>
                <a:ea typeface="Cambria" panose="02040503050406030204" pitchFamily="18" charset="0"/>
              </a:rPr>
              <a:t>(</a:t>
            </a:r>
            <a:r>
              <a:rPr lang="ru-RU" dirty="0">
                <a:solidFill>
                  <a:srgbClr val="000000"/>
                </a:solidFill>
                <a:latin typeface="Cambria" panose="02040503050406030204" pitchFamily="18" charset="0"/>
                <a:ea typeface="Cambria" panose="02040503050406030204" pitchFamily="18" charset="0"/>
              </a:rPr>
              <a:t>Опционально) Создаём каталог </a:t>
            </a:r>
            <a:r>
              <a:rPr lang="ru-RU" b="1" dirty="0">
                <a:solidFill>
                  <a:srgbClr val="000000"/>
                </a:solidFill>
                <a:latin typeface="Cambria" panose="02040503050406030204" pitchFamily="18" charset="0"/>
                <a:ea typeface="Cambria" panose="02040503050406030204" pitchFamily="18" charset="0"/>
              </a:rPr>
              <a:t>/</a:t>
            </a:r>
            <a:r>
              <a:rPr lang="en-US" b="1" dirty="0" err="1">
                <a:solidFill>
                  <a:srgbClr val="000000"/>
                </a:solidFill>
                <a:latin typeface="Cambria" panose="02040503050406030204" pitchFamily="18" charset="0"/>
                <a:ea typeface="Cambria" panose="02040503050406030204" pitchFamily="18" charset="0"/>
              </a:rPr>
              <a:t>etc</a:t>
            </a:r>
            <a:r>
              <a:rPr lang="en-US" b="1" dirty="0">
                <a:solidFill>
                  <a:srgbClr val="000000"/>
                </a:solidFill>
                <a:latin typeface="Cambria" panose="02040503050406030204" pitchFamily="18" charset="0"/>
                <a:ea typeface="Cambria" panose="02040503050406030204" pitchFamily="18" charset="0"/>
              </a:rPr>
              <a:t>/&lt;</a:t>
            </a:r>
            <a:r>
              <a:rPr lang="ru-RU" b="1" dirty="0">
                <a:solidFill>
                  <a:srgbClr val="000000"/>
                </a:solidFill>
                <a:latin typeface="Cambria" panose="02040503050406030204" pitchFamily="18" charset="0"/>
                <a:ea typeface="Cambria" panose="02040503050406030204" pitchFamily="18" charset="0"/>
              </a:rPr>
              <a:t>имя демона</a:t>
            </a:r>
            <a:r>
              <a:rPr lang="en-US" b="1" dirty="0">
                <a:solidFill>
                  <a:srgbClr val="000000"/>
                </a:solidFill>
                <a:latin typeface="Cambria" panose="02040503050406030204" pitchFamily="18" charset="0"/>
                <a:ea typeface="Cambria" panose="02040503050406030204" pitchFamily="18" charset="0"/>
              </a:rPr>
              <a:t>&gt;</a:t>
            </a:r>
            <a:r>
              <a:rPr lang="ru-RU" b="1" dirty="0">
                <a:solidFill>
                  <a:srgbClr val="000000"/>
                </a:solidFill>
                <a:latin typeface="Cambria" panose="02040503050406030204" pitchFamily="18" charset="0"/>
                <a:ea typeface="Cambria" panose="02040503050406030204" pitchFamily="18" charset="0"/>
              </a:rPr>
              <a:t> </a:t>
            </a:r>
            <a:r>
              <a:rPr lang="ru-RU" dirty="0">
                <a:solidFill>
                  <a:srgbClr val="000000"/>
                </a:solidFill>
                <a:latin typeface="Cambria" panose="02040503050406030204" pitchFamily="18" charset="0"/>
                <a:ea typeface="Cambria" panose="02040503050406030204" pitchFamily="18" charset="0"/>
              </a:rPr>
              <a:t>в котором располагаем конфигурационные файлы которые будут использоваться самим сервисом</a:t>
            </a:r>
          </a:p>
          <a:p>
            <a:pPr marL="233363" indent="-233363">
              <a:buFont typeface="+mj-lt"/>
              <a:buAutoNum type="arabicPeriod" startAt="3"/>
            </a:pPr>
            <a:r>
              <a:rPr lang="ru-RU" i="0" dirty="0">
                <a:solidFill>
                  <a:srgbClr val="000000"/>
                </a:solidFill>
                <a:effectLst/>
                <a:latin typeface="Cambria" panose="02040503050406030204" pitchFamily="18" charset="0"/>
                <a:ea typeface="Cambria" panose="02040503050406030204" pitchFamily="18" charset="0"/>
              </a:rPr>
              <a:t>(</a:t>
            </a:r>
            <a:r>
              <a:rPr lang="ru-RU" i="0" dirty="0" err="1">
                <a:solidFill>
                  <a:srgbClr val="000000"/>
                </a:solidFill>
                <a:effectLst/>
                <a:latin typeface="Cambria" panose="02040503050406030204" pitchFamily="18" charset="0"/>
                <a:ea typeface="Cambria" panose="02040503050406030204" pitchFamily="18" charset="0"/>
              </a:rPr>
              <a:t>Справочно</a:t>
            </a:r>
            <a:r>
              <a:rPr lang="ru-RU" dirty="0">
                <a:solidFill>
                  <a:srgbClr val="000000"/>
                </a:solidFill>
                <a:latin typeface="Cambria" panose="02040503050406030204" pitchFamily="18" charset="0"/>
                <a:ea typeface="Cambria" panose="02040503050406030204" pitchFamily="18" charset="0"/>
              </a:rPr>
              <a:t>) </a:t>
            </a:r>
            <a:r>
              <a:rPr lang="ru-RU" i="0" dirty="0">
                <a:solidFill>
                  <a:srgbClr val="000000"/>
                </a:solidFill>
                <a:effectLst/>
                <a:latin typeface="Cambria" panose="02040503050406030204" pitchFamily="18" charset="0"/>
                <a:ea typeface="Cambria" panose="02040503050406030204" pitchFamily="18" charset="0"/>
              </a:rPr>
              <a:t>Файлы логов обычно располагают в каталоге </a:t>
            </a:r>
            <a:r>
              <a:rPr lang="ru-RU" b="1" i="0" dirty="0">
                <a:solidFill>
                  <a:srgbClr val="000000"/>
                </a:solidFill>
                <a:effectLst/>
                <a:latin typeface="Cambria" panose="02040503050406030204" pitchFamily="18" charset="0"/>
                <a:ea typeface="Cambria" panose="02040503050406030204" pitchFamily="18" charset="0"/>
              </a:rPr>
              <a:t>/</a:t>
            </a:r>
            <a:r>
              <a:rPr lang="en-US" b="1" dirty="0">
                <a:solidFill>
                  <a:srgbClr val="000000"/>
                </a:solidFill>
                <a:latin typeface="Cambria" panose="02040503050406030204" pitchFamily="18" charset="0"/>
                <a:ea typeface="Cambria" panose="02040503050406030204" pitchFamily="18" charset="0"/>
              </a:rPr>
              <a:t>var/log</a:t>
            </a:r>
            <a:endParaRPr lang="ru-RU" b="1" i="0" dirty="0">
              <a:solidFill>
                <a:srgbClr val="000000"/>
              </a:solidFill>
              <a:effectLst/>
              <a:latin typeface="Cambria" panose="02040503050406030204" pitchFamily="18" charset="0"/>
              <a:ea typeface="Cambria" panose="02040503050406030204" pitchFamily="18" charset="0"/>
            </a:endParaRPr>
          </a:p>
          <a:p>
            <a:pPr marL="0" indent="0">
              <a:buNone/>
            </a:pPr>
            <a:endParaRPr lang="ru-RU" i="0" dirty="0">
              <a:solidFill>
                <a:srgbClr val="000000"/>
              </a:solidFill>
              <a:effectLst/>
              <a:latin typeface="Cambria" panose="02040503050406030204" pitchFamily="18" charset="0"/>
              <a:ea typeface="Cambria" panose="02040503050406030204" pitchFamily="18" charset="0"/>
            </a:endParaRPr>
          </a:p>
          <a:p>
            <a:pPr marL="514350" indent="-514350">
              <a:buAutoNum type="arabicPeriod"/>
            </a:pPr>
            <a:endParaRPr lang="en-US" i="0" dirty="0">
              <a:solidFill>
                <a:srgbClr val="000000"/>
              </a:solidFill>
              <a:effectLst/>
              <a:latin typeface="Cambria" panose="02040503050406030204" pitchFamily="18" charset="0"/>
              <a:ea typeface="Cambria" panose="02040503050406030204" pitchFamily="18" charset="0"/>
            </a:endParaRPr>
          </a:p>
        </p:txBody>
      </p:sp>
      <p:pic>
        <p:nvPicPr>
          <p:cNvPr id="4" name="Picture 3">
            <a:extLst>
              <a:ext uri="{FF2B5EF4-FFF2-40B4-BE49-F238E27FC236}">
                <a16:creationId xmlns:a16="http://schemas.microsoft.com/office/drawing/2014/main" id="{69FD70F7-311D-79FD-7174-4A87A3FDC6CF}"/>
              </a:ext>
            </a:extLst>
          </p:cNvPr>
          <p:cNvPicPr>
            <a:picLocks noChangeAspect="1"/>
          </p:cNvPicPr>
          <p:nvPr/>
        </p:nvPicPr>
        <p:blipFill>
          <a:blip r:embed="rId2"/>
          <a:stretch>
            <a:fillRect/>
          </a:stretch>
        </p:blipFill>
        <p:spPr>
          <a:xfrm>
            <a:off x="2399979" y="3429000"/>
            <a:ext cx="7392041" cy="739204"/>
          </a:xfrm>
          <a:prstGeom prst="rect">
            <a:avLst/>
          </a:prstGeom>
        </p:spPr>
      </p:pic>
    </p:spTree>
    <p:extLst>
      <p:ext uri="{BB962C8B-B14F-4D97-AF65-F5344CB8AC3E}">
        <p14:creationId xmlns:p14="http://schemas.microsoft.com/office/powerpoint/2010/main" val="394697971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DFB2C3-4A00-7568-7D2A-B54F6DCA46A1}"/>
            </a:ext>
          </a:extLst>
        </p:cNvPr>
        <p:cNvGrpSpPr/>
        <p:nvPr/>
      </p:nvGrpSpPr>
      <p:grpSpPr>
        <a:xfrm>
          <a:off x="0" y="0"/>
          <a:ext cx="0" cy="0"/>
          <a:chOff x="0" y="0"/>
          <a:chExt cx="0" cy="0"/>
        </a:xfrm>
      </p:grpSpPr>
      <p:graphicFrame>
        <p:nvGraphicFramePr>
          <p:cNvPr id="6" name="Таблица 5">
            <a:extLst>
              <a:ext uri="{FF2B5EF4-FFF2-40B4-BE49-F238E27FC236}">
                <a16:creationId xmlns:a16="http://schemas.microsoft.com/office/drawing/2014/main" id="{DD77FC16-4ADF-C730-4AC6-AB4809FAFDB2}"/>
              </a:ext>
            </a:extLst>
          </p:cNvPr>
          <p:cNvGraphicFramePr>
            <a:graphicFrameLocks noGrp="1"/>
          </p:cNvGraphicFramePr>
          <p:nvPr/>
        </p:nvGraphicFramePr>
        <p:xfrm>
          <a:off x="990600" y="365126"/>
          <a:ext cx="10210800" cy="1018309"/>
        </p:xfrm>
        <a:graphic>
          <a:graphicData uri="http://schemas.openxmlformats.org/drawingml/2006/table">
            <a:tbl>
              <a:tblPr/>
              <a:tblGrid>
                <a:gridCol w="10210800">
                  <a:extLst>
                    <a:ext uri="{9D8B030D-6E8A-4147-A177-3AD203B41FA5}">
                      <a16:colId xmlns:a16="http://schemas.microsoft.com/office/drawing/2014/main" val="2263043944"/>
                    </a:ext>
                  </a:extLst>
                </a:gridCol>
              </a:tblGrid>
              <a:tr h="1018309">
                <a:tc>
                  <a:txBody>
                    <a:bodyPr/>
                    <a:lstStyle/>
                    <a:p>
                      <a:r>
                        <a:rPr lang="en-US" sz="4200" dirty="0">
                          <a:latin typeface="Cambria" panose="02040503050406030204" pitchFamily="18" charset="0"/>
                          <a:ea typeface="Cambria" panose="02040503050406030204" pitchFamily="18" charset="0"/>
                          <a:cs typeface="Arial" panose="020B0604020202020204" pitchFamily="34" charset="0"/>
                        </a:rPr>
                        <a:t>Linux-</a:t>
                      </a:r>
                      <a:r>
                        <a:rPr lang="ru-RU" sz="4200" dirty="0">
                          <a:latin typeface="Cambria" panose="02040503050406030204" pitchFamily="18" charset="0"/>
                          <a:ea typeface="Cambria" panose="02040503050406030204" pitchFamily="18" charset="0"/>
                          <a:cs typeface="Arial" panose="020B0604020202020204" pitchFamily="34" charset="0"/>
                        </a:rPr>
                        <a:t>демон</a:t>
                      </a:r>
                    </a:p>
                  </a:txBody>
                  <a:tcPr marL="0" marR="0" marT="0" marB="0" anchor="ctr">
                    <a:lnL w="12700" cmpd="sng">
                      <a:noFill/>
                      <a:prstDash val="solid"/>
                    </a:lnL>
                    <a:lnR w="12700" cmpd="sng">
                      <a:noFill/>
                      <a:prstDash val="solid"/>
                    </a:lnR>
                    <a:lnT w="12700" cmpd="sng">
                      <a:noFill/>
                      <a:prstDash val="soli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50384404"/>
                  </a:ext>
                </a:extLst>
              </a:tr>
            </a:tbl>
          </a:graphicData>
        </a:graphic>
      </p:graphicFrame>
      <p:sp>
        <p:nvSpPr>
          <p:cNvPr id="2" name="Rectangle 2">
            <a:extLst>
              <a:ext uri="{FF2B5EF4-FFF2-40B4-BE49-F238E27FC236}">
                <a16:creationId xmlns:a16="http://schemas.microsoft.com/office/drawing/2014/main" id="{6C6F8A5A-F2DE-30FB-3920-4F116486CAFE}"/>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LID4096"/>
          </a:p>
        </p:txBody>
      </p:sp>
      <p:sp>
        <p:nvSpPr>
          <p:cNvPr id="7" name="Объект 6">
            <a:extLst>
              <a:ext uri="{FF2B5EF4-FFF2-40B4-BE49-F238E27FC236}">
                <a16:creationId xmlns:a16="http://schemas.microsoft.com/office/drawing/2014/main" id="{389FF4F3-573A-E56B-D456-6E4EB3FEF3B5}"/>
              </a:ext>
            </a:extLst>
          </p:cNvPr>
          <p:cNvSpPr>
            <a:spLocks noGrp="1"/>
          </p:cNvSpPr>
          <p:nvPr>
            <p:ph idx="1"/>
          </p:nvPr>
        </p:nvSpPr>
        <p:spPr>
          <a:xfrm>
            <a:off x="838200" y="1622724"/>
            <a:ext cx="10363200" cy="5235276"/>
          </a:xfrm>
        </p:spPr>
        <p:txBody>
          <a:bodyPr>
            <a:normAutofit/>
          </a:bodyPr>
          <a:lstStyle/>
          <a:p>
            <a:pPr marL="0" indent="0">
              <a:buNone/>
            </a:pPr>
            <a:r>
              <a:rPr lang="ru-RU" dirty="0">
                <a:solidFill>
                  <a:srgbClr val="000000"/>
                </a:solidFill>
                <a:latin typeface="Cambria" panose="02040503050406030204" pitchFamily="18" charset="0"/>
                <a:ea typeface="Cambria" panose="02040503050406030204" pitchFamily="18" charset="0"/>
              </a:rPr>
              <a:t>Добавление сервиса на уровне системы с помощью </a:t>
            </a:r>
            <a:r>
              <a:rPr lang="en-US" dirty="0" err="1">
                <a:solidFill>
                  <a:srgbClr val="000000"/>
                </a:solidFill>
                <a:latin typeface="Cambria" panose="02040503050406030204" pitchFamily="18" charset="0"/>
                <a:ea typeface="Cambria" panose="02040503050406030204" pitchFamily="18" charset="0"/>
              </a:rPr>
              <a:t>Initd</a:t>
            </a:r>
            <a:r>
              <a:rPr lang="en-US" dirty="0">
                <a:solidFill>
                  <a:srgbClr val="000000"/>
                </a:solidFill>
                <a:latin typeface="Cambria" panose="02040503050406030204" pitchFamily="18" charset="0"/>
                <a:ea typeface="Cambria" panose="02040503050406030204" pitchFamily="18" charset="0"/>
              </a:rPr>
              <a:t> (</a:t>
            </a:r>
            <a:r>
              <a:rPr lang="en-US" dirty="0" err="1">
                <a:solidFill>
                  <a:srgbClr val="000000"/>
                </a:solidFill>
                <a:latin typeface="Cambria" panose="02040503050406030204" pitchFamily="18" charset="0"/>
                <a:ea typeface="Cambria" panose="02040503050406030204" pitchFamily="18" charset="0"/>
              </a:rPr>
              <a:t>auto_daemon.c</a:t>
            </a:r>
            <a:r>
              <a:rPr lang="ru-RU" dirty="0">
                <a:solidFill>
                  <a:srgbClr val="000000"/>
                </a:solidFill>
                <a:latin typeface="Cambria" panose="02040503050406030204" pitchFamily="18" charset="0"/>
                <a:ea typeface="Cambria" panose="02040503050406030204" pitchFamily="18" charset="0"/>
              </a:rPr>
              <a:t> в примерах</a:t>
            </a:r>
            <a:r>
              <a:rPr lang="en-US" dirty="0">
                <a:solidFill>
                  <a:srgbClr val="000000"/>
                </a:solidFill>
                <a:latin typeface="Cambria" panose="02040503050406030204" pitchFamily="18" charset="0"/>
                <a:ea typeface="Cambria" panose="02040503050406030204" pitchFamily="18" charset="0"/>
              </a:rPr>
              <a:t>):</a:t>
            </a:r>
            <a:endParaRPr lang="en-US" dirty="0">
              <a:latin typeface="Cambria" panose="02040503050406030204" pitchFamily="18" charset="0"/>
              <a:ea typeface="Cambria" panose="02040503050406030204" pitchFamily="18" charset="0"/>
            </a:endParaRPr>
          </a:p>
          <a:p>
            <a:pPr marL="0" indent="0">
              <a:buNone/>
            </a:pPr>
            <a:r>
              <a:rPr lang="en-US" dirty="0">
                <a:solidFill>
                  <a:srgbClr val="000000"/>
                </a:solidFill>
                <a:latin typeface="Cambria" panose="02040503050406030204" pitchFamily="18" charset="0"/>
                <a:ea typeface="Cambria" panose="02040503050406030204" pitchFamily="18" charset="0"/>
              </a:rPr>
              <a:t>6</a:t>
            </a:r>
            <a:r>
              <a:rPr lang="ru-RU" dirty="0">
                <a:solidFill>
                  <a:srgbClr val="000000"/>
                </a:solidFill>
                <a:latin typeface="Cambria" panose="02040503050406030204" pitchFamily="18" charset="0"/>
                <a:ea typeface="Cambria" panose="02040503050406030204" pitchFamily="18" charset="0"/>
              </a:rPr>
              <a:t>.Проверяем с помощью команды </a:t>
            </a:r>
            <a:r>
              <a:rPr lang="en-US" b="1" dirty="0">
                <a:solidFill>
                  <a:srgbClr val="000000"/>
                </a:solidFill>
                <a:latin typeface="Cambria" panose="02040503050406030204" pitchFamily="18" charset="0"/>
                <a:ea typeface="Cambria" panose="02040503050406030204" pitchFamily="18" charset="0"/>
              </a:rPr>
              <a:t>service</a:t>
            </a:r>
            <a:r>
              <a:rPr lang="en-US" dirty="0">
                <a:solidFill>
                  <a:srgbClr val="000000"/>
                </a:solidFill>
                <a:latin typeface="Cambria" panose="02040503050406030204" pitchFamily="18" charset="0"/>
                <a:ea typeface="Cambria" panose="02040503050406030204" pitchFamily="18" charset="0"/>
              </a:rPr>
              <a:t>, </a:t>
            </a:r>
            <a:r>
              <a:rPr lang="ru-RU" dirty="0">
                <a:solidFill>
                  <a:srgbClr val="000000"/>
                </a:solidFill>
                <a:latin typeface="Cambria" panose="02040503050406030204" pitchFamily="18" charset="0"/>
                <a:ea typeface="Cambria" panose="02040503050406030204" pitchFamily="18" charset="0"/>
              </a:rPr>
              <a:t>что система распознала скрипт инициализации сервиса</a:t>
            </a:r>
          </a:p>
          <a:p>
            <a:pPr marL="0" indent="0">
              <a:buNone/>
            </a:pPr>
            <a:endParaRPr lang="ru-RU" i="0" dirty="0">
              <a:solidFill>
                <a:srgbClr val="000000"/>
              </a:solidFill>
              <a:effectLst/>
              <a:latin typeface="Cambria" panose="02040503050406030204" pitchFamily="18" charset="0"/>
              <a:ea typeface="Cambria" panose="02040503050406030204" pitchFamily="18" charset="0"/>
            </a:endParaRPr>
          </a:p>
          <a:p>
            <a:pPr marL="0" indent="0">
              <a:buNone/>
            </a:pPr>
            <a:endParaRPr lang="ru-RU" dirty="0">
              <a:solidFill>
                <a:srgbClr val="000000"/>
              </a:solidFill>
              <a:latin typeface="Cambria" panose="02040503050406030204" pitchFamily="18" charset="0"/>
              <a:ea typeface="Cambria" panose="02040503050406030204" pitchFamily="18" charset="0"/>
            </a:endParaRPr>
          </a:p>
          <a:p>
            <a:pPr marL="0" indent="0">
              <a:buNone/>
            </a:pPr>
            <a:endParaRPr lang="ru-RU" i="0" dirty="0">
              <a:solidFill>
                <a:srgbClr val="000000"/>
              </a:solidFill>
              <a:effectLst/>
              <a:latin typeface="Cambria" panose="02040503050406030204" pitchFamily="18" charset="0"/>
              <a:ea typeface="Cambria" panose="02040503050406030204" pitchFamily="18" charset="0"/>
            </a:endParaRPr>
          </a:p>
          <a:p>
            <a:pPr marL="0" indent="0">
              <a:buNone/>
            </a:pPr>
            <a:endParaRPr lang="ru-RU" dirty="0">
              <a:solidFill>
                <a:srgbClr val="000000"/>
              </a:solidFill>
              <a:latin typeface="Cambria" panose="02040503050406030204" pitchFamily="18" charset="0"/>
              <a:ea typeface="Cambria" panose="02040503050406030204" pitchFamily="18" charset="0"/>
            </a:endParaRPr>
          </a:p>
          <a:p>
            <a:pPr marL="0" indent="0">
              <a:buNone/>
            </a:pPr>
            <a:endParaRPr lang="ru-RU" i="0" dirty="0">
              <a:solidFill>
                <a:srgbClr val="000000"/>
              </a:solidFill>
              <a:effectLst/>
              <a:latin typeface="Cambria" panose="02040503050406030204" pitchFamily="18" charset="0"/>
              <a:ea typeface="Cambria" panose="02040503050406030204" pitchFamily="18" charset="0"/>
            </a:endParaRPr>
          </a:p>
          <a:p>
            <a:pPr marL="514350" indent="-514350">
              <a:buAutoNum type="arabicPeriod"/>
            </a:pPr>
            <a:endParaRPr lang="en-US" i="0" dirty="0">
              <a:solidFill>
                <a:srgbClr val="000000"/>
              </a:solidFill>
              <a:effectLst/>
              <a:latin typeface="Cambria" panose="02040503050406030204" pitchFamily="18" charset="0"/>
              <a:ea typeface="Cambria" panose="02040503050406030204" pitchFamily="18" charset="0"/>
            </a:endParaRPr>
          </a:p>
          <a:p>
            <a:pPr marL="0" indent="0">
              <a:buNone/>
            </a:pPr>
            <a:endParaRPr lang="ru-RU" i="0" dirty="0">
              <a:solidFill>
                <a:srgbClr val="000000"/>
              </a:solidFill>
              <a:effectLst/>
              <a:latin typeface="Cambria" panose="02040503050406030204" pitchFamily="18" charset="0"/>
              <a:ea typeface="Cambria" panose="02040503050406030204" pitchFamily="18" charset="0"/>
            </a:endParaRPr>
          </a:p>
        </p:txBody>
      </p:sp>
      <p:pic>
        <p:nvPicPr>
          <p:cNvPr id="5" name="Picture 4">
            <a:extLst>
              <a:ext uri="{FF2B5EF4-FFF2-40B4-BE49-F238E27FC236}">
                <a16:creationId xmlns:a16="http://schemas.microsoft.com/office/drawing/2014/main" id="{A6CDA806-AC00-1C1A-527F-837DE15534B8}"/>
              </a:ext>
            </a:extLst>
          </p:cNvPr>
          <p:cNvPicPr>
            <a:picLocks noChangeAspect="1"/>
          </p:cNvPicPr>
          <p:nvPr/>
        </p:nvPicPr>
        <p:blipFill>
          <a:blip r:embed="rId2"/>
          <a:stretch>
            <a:fillRect/>
          </a:stretch>
        </p:blipFill>
        <p:spPr>
          <a:xfrm>
            <a:off x="3786946" y="3563471"/>
            <a:ext cx="4465707" cy="2187130"/>
          </a:xfrm>
          <a:prstGeom prst="rect">
            <a:avLst/>
          </a:prstGeom>
        </p:spPr>
      </p:pic>
    </p:spTree>
    <p:extLst>
      <p:ext uri="{BB962C8B-B14F-4D97-AF65-F5344CB8AC3E}">
        <p14:creationId xmlns:p14="http://schemas.microsoft.com/office/powerpoint/2010/main" val="17836766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DFB2C3-4A00-7568-7D2A-B54F6DCA46A1}"/>
            </a:ext>
          </a:extLst>
        </p:cNvPr>
        <p:cNvGrpSpPr/>
        <p:nvPr/>
      </p:nvGrpSpPr>
      <p:grpSpPr>
        <a:xfrm>
          <a:off x="0" y="0"/>
          <a:ext cx="0" cy="0"/>
          <a:chOff x="0" y="0"/>
          <a:chExt cx="0" cy="0"/>
        </a:xfrm>
      </p:grpSpPr>
      <p:graphicFrame>
        <p:nvGraphicFramePr>
          <p:cNvPr id="6" name="Таблица 5">
            <a:extLst>
              <a:ext uri="{FF2B5EF4-FFF2-40B4-BE49-F238E27FC236}">
                <a16:creationId xmlns:a16="http://schemas.microsoft.com/office/drawing/2014/main" id="{DD77FC16-4ADF-C730-4AC6-AB4809FAFDB2}"/>
              </a:ext>
            </a:extLst>
          </p:cNvPr>
          <p:cNvGraphicFramePr>
            <a:graphicFrameLocks noGrp="1"/>
          </p:cNvGraphicFramePr>
          <p:nvPr/>
        </p:nvGraphicFramePr>
        <p:xfrm>
          <a:off x="990600" y="365126"/>
          <a:ext cx="10210800" cy="1018309"/>
        </p:xfrm>
        <a:graphic>
          <a:graphicData uri="http://schemas.openxmlformats.org/drawingml/2006/table">
            <a:tbl>
              <a:tblPr/>
              <a:tblGrid>
                <a:gridCol w="10210800">
                  <a:extLst>
                    <a:ext uri="{9D8B030D-6E8A-4147-A177-3AD203B41FA5}">
                      <a16:colId xmlns:a16="http://schemas.microsoft.com/office/drawing/2014/main" val="2263043944"/>
                    </a:ext>
                  </a:extLst>
                </a:gridCol>
              </a:tblGrid>
              <a:tr h="1018309">
                <a:tc>
                  <a:txBody>
                    <a:bodyPr/>
                    <a:lstStyle/>
                    <a:p>
                      <a:r>
                        <a:rPr lang="en-US" sz="4200" dirty="0">
                          <a:latin typeface="Cambria" panose="02040503050406030204" pitchFamily="18" charset="0"/>
                          <a:ea typeface="Cambria" panose="02040503050406030204" pitchFamily="18" charset="0"/>
                          <a:cs typeface="Arial" panose="020B0604020202020204" pitchFamily="34" charset="0"/>
                        </a:rPr>
                        <a:t>Windows-</a:t>
                      </a:r>
                      <a:r>
                        <a:rPr lang="ru-RU" sz="4200" dirty="0">
                          <a:latin typeface="Cambria" panose="02040503050406030204" pitchFamily="18" charset="0"/>
                          <a:ea typeface="Cambria" panose="02040503050406030204" pitchFamily="18" charset="0"/>
                          <a:cs typeface="Arial" panose="020B0604020202020204" pitchFamily="34" charset="0"/>
                        </a:rPr>
                        <a:t>сервисы</a:t>
                      </a:r>
                    </a:p>
                  </a:txBody>
                  <a:tcPr marL="0" marR="0" marT="0" marB="0" anchor="ctr">
                    <a:lnL w="12700" cmpd="sng">
                      <a:noFill/>
                      <a:prstDash val="solid"/>
                    </a:lnL>
                    <a:lnR w="12700" cmpd="sng">
                      <a:noFill/>
                      <a:prstDash val="solid"/>
                    </a:lnR>
                    <a:lnT w="12700" cmpd="sng">
                      <a:noFill/>
                      <a:prstDash val="soli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50384404"/>
                  </a:ext>
                </a:extLst>
              </a:tr>
            </a:tbl>
          </a:graphicData>
        </a:graphic>
      </p:graphicFrame>
      <p:sp>
        <p:nvSpPr>
          <p:cNvPr id="2" name="Rectangle 2">
            <a:extLst>
              <a:ext uri="{FF2B5EF4-FFF2-40B4-BE49-F238E27FC236}">
                <a16:creationId xmlns:a16="http://schemas.microsoft.com/office/drawing/2014/main" id="{6C6F8A5A-F2DE-30FB-3920-4F116486CAFE}"/>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LID4096"/>
          </a:p>
        </p:txBody>
      </p:sp>
      <p:sp>
        <p:nvSpPr>
          <p:cNvPr id="7" name="Объект 6">
            <a:extLst>
              <a:ext uri="{FF2B5EF4-FFF2-40B4-BE49-F238E27FC236}">
                <a16:creationId xmlns:a16="http://schemas.microsoft.com/office/drawing/2014/main" id="{389FF4F3-573A-E56B-D456-6E4EB3FEF3B5}"/>
              </a:ext>
            </a:extLst>
          </p:cNvPr>
          <p:cNvSpPr>
            <a:spLocks noGrp="1"/>
          </p:cNvSpPr>
          <p:nvPr>
            <p:ph idx="1"/>
          </p:nvPr>
        </p:nvSpPr>
        <p:spPr>
          <a:xfrm>
            <a:off x="838200" y="1622724"/>
            <a:ext cx="10363200" cy="5123132"/>
          </a:xfrm>
        </p:spPr>
        <p:txBody>
          <a:bodyPr>
            <a:normAutofit lnSpcReduction="10000"/>
          </a:bodyPr>
          <a:lstStyle/>
          <a:p>
            <a:pPr marL="0" indent="0">
              <a:buNone/>
            </a:pPr>
            <a:r>
              <a:rPr lang="ru-RU" i="0" dirty="0">
                <a:effectLst/>
                <a:latin typeface="Cambria" panose="02040503050406030204" pitchFamily="18" charset="0"/>
                <a:ea typeface="Cambria" panose="02040503050406030204" pitchFamily="18" charset="0"/>
              </a:rPr>
              <a:t>Управляет работой сервисов специальная программа операционной системы, которая называется менеджер сервисов (Service Control Manager, SCM)</a:t>
            </a:r>
          </a:p>
          <a:p>
            <a:pPr marL="0" indent="0">
              <a:buNone/>
            </a:pPr>
            <a:r>
              <a:rPr lang="ru-RU" dirty="0">
                <a:latin typeface="Cambria" panose="02040503050406030204" pitchFamily="18" charset="0"/>
                <a:ea typeface="Cambria" panose="02040503050406030204" pitchFamily="18" charset="0"/>
              </a:rPr>
              <a:t>Ф</a:t>
            </a:r>
            <a:r>
              <a:rPr lang="ru-RU" i="0" dirty="0">
                <a:effectLst/>
                <a:latin typeface="Cambria" panose="02040503050406030204" pitchFamily="18" charset="0"/>
                <a:ea typeface="Cambria" panose="02040503050406030204" pitchFamily="18" charset="0"/>
              </a:rPr>
              <a:t>ункции, которые выполняет менеджер сервисов: </a:t>
            </a:r>
          </a:p>
          <a:p>
            <a:pPr>
              <a:buFont typeface="Wingdings" panose="05000000000000000000" pitchFamily="2" charset="2"/>
              <a:buChar char="Ø"/>
            </a:pPr>
            <a:r>
              <a:rPr lang="ru-RU" i="0" dirty="0">
                <a:effectLst/>
                <a:latin typeface="Cambria" panose="02040503050406030204" pitchFamily="18" charset="0"/>
                <a:ea typeface="Cambria" panose="02040503050406030204" pitchFamily="18" charset="0"/>
              </a:rPr>
              <a:t>Поддержка базы данных установленных сервисов</a:t>
            </a:r>
          </a:p>
          <a:p>
            <a:pPr>
              <a:buFont typeface="Wingdings" panose="05000000000000000000" pitchFamily="2" charset="2"/>
              <a:buChar char="Ø"/>
            </a:pPr>
            <a:r>
              <a:rPr lang="ru-RU" i="0" dirty="0">
                <a:effectLst/>
                <a:latin typeface="Cambria" panose="02040503050406030204" pitchFamily="18" charset="0"/>
                <a:ea typeface="Cambria" panose="02040503050406030204" pitchFamily="18" charset="0"/>
              </a:rPr>
              <a:t>Запуск сервисов при загрузке операционной системы или по запросу</a:t>
            </a:r>
          </a:p>
          <a:p>
            <a:pPr>
              <a:buFont typeface="Wingdings" panose="05000000000000000000" pitchFamily="2" charset="2"/>
              <a:buChar char="Ø"/>
            </a:pPr>
            <a:r>
              <a:rPr lang="ru-RU" i="0" dirty="0">
                <a:effectLst/>
                <a:latin typeface="Cambria" panose="02040503050406030204" pitchFamily="18" charset="0"/>
                <a:ea typeface="Cambria" panose="02040503050406030204" pitchFamily="18" charset="0"/>
              </a:rPr>
              <a:t>Перечисление установленных сервисов </a:t>
            </a:r>
          </a:p>
          <a:p>
            <a:pPr>
              <a:buFont typeface="Wingdings" panose="05000000000000000000" pitchFamily="2" charset="2"/>
              <a:buChar char="Ø"/>
            </a:pPr>
            <a:r>
              <a:rPr lang="ru-RU" i="0" dirty="0">
                <a:effectLst/>
                <a:latin typeface="Cambria" panose="02040503050406030204" pitchFamily="18" charset="0"/>
                <a:ea typeface="Cambria" panose="02040503050406030204" pitchFamily="18" charset="0"/>
              </a:rPr>
              <a:t>Поддержка информации о состоянии работающих сервисов</a:t>
            </a:r>
          </a:p>
          <a:p>
            <a:pPr>
              <a:buFont typeface="Wingdings" panose="05000000000000000000" pitchFamily="2" charset="2"/>
              <a:buChar char="Ø"/>
            </a:pPr>
            <a:r>
              <a:rPr lang="ru-RU" i="0" dirty="0">
                <a:effectLst/>
                <a:latin typeface="Cambria" panose="02040503050406030204" pitchFamily="18" charset="0"/>
                <a:ea typeface="Cambria" panose="02040503050406030204" pitchFamily="18" charset="0"/>
              </a:rPr>
              <a:t>Передача управляющих запросов работающим сервисам</a:t>
            </a:r>
          </a:p>
          <a:p>
            <a:pPr>
              <a:buFont typeface="Wingdings" panose="05000000000000000000" pitchFamily="2" charset="2"/>
              <a:buChar char="Ø"/>
            </a:pPr>
            <a:r>
              <a:rPr lang="ru-RU" i="0" dirty="0">
                <a:effectLst/>
                <a:latin typeface="Cambria" panose="02040503050406030204" pitchFamily="18" charset="0"/>
                <a:ea typeface="Cambria" panose="02040503050406030204" pitchFamily="18" charset="0"/>
              </a:rPr>
              <a:t>Блокировка и разблокирование базы данных сервисов</a:t>
            </a:r>
            <a:endParaRPr lang="en-US" i="0" dirty="0">
              <a:effectLst/>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270440944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DFB2C3-4A00-7568-7D2A-B54F6DCA46A1}"/>
            </a:ext>
          </a:extLst>
        </p:cNvPr>
        <p:cNvGrpSpPr/>
        <p:nvPr/>
      </p:nvGrpSpPr>
      <p:grpSpPr>
        <a:xfrm>
          <a:off x="0" y="0"/>
          <a:ext cx="0" cy="0"/>
          <a:chOff x="0" y="0"/>
          <a:chExt cx="0" cy="0"/>
        </a:xfrm>
      </p:grpSpPr>
      <p:graphicFrame>
        <p:nvGraphicFramePr>
          <p:cNvPr id="6" name="Таблица 5">
            <a:extLst>
              <a:ext uri="{FF2B5EF4-FFF2-40B4-BE49-F238E27FC236}">
                <a16:creationId xmlns:a16="http://schemas.microsoft.com/office/drawing/2014/main" id="{DD77FC16-4ADF-C730-4AC6-AB4809FAFDB2}"/>
              </a:ext>
            </a:extLst>
          </p:cNvPr>
          <p:cNvGraphicFramePr>
            <a:graphicFrameLocks noGrp="1"/>
          </p:cNvGraphicFramePr>
          <p:nvPr/>
        </p:nvGraphicFramePr>
        <p:xfrm>
          <a:off x="990600" y="365126"/>
          <a:ext cx="10210800" cy="1018309"/>
        </p:xfrm>
        <a:graphic>
          <a:graphicData uri="http://schemas.openxmlformats.org/drawingml/2006/table">
            <a:tbl>
              <a:tblPr/>
              <a:tblGrid>
                <a:gridCol w="10210800">
                  <a:extLst>
                    <a:ext uri="{9D8B030D-6E8A-4147-A177-3AD203B41FA5}">
                      <a16:colId xmlns:a16="http://schemas.microsoft.com/office/drawing/2014/main" val="2263043944"/>
                    </a:ext>
                  </a:extLst>
                </a:gridCol>
              </a:tblGrid>
              <a:tr h="1018309">
                <a:tc>
                  <a:txBody>
                    <a:bodyPr/>
                    <a:lstStyle/>
                    <a:p>
                      <a:r>
                        <a:rPr lang="en-US" sz="4200" dirty="0">
                          <a:latin typeface="Cambria" panose="02040503050406030204" pitchFamily="18" charset="0"/>
                          <a:ea typeface="Cambria" panose="02040503050406030204" pitchFamily="18" charset="0"/>
                          <a:cs typeface="Arial" panose="020B0604020202020204" pitchFamily="34" charset="0"/>
                        </a:rPr>
                        <a:t>Linux-</a:t>
                      </a:r>
                      <a:r>
                        <a:rPr lang="ru-RU" sz="4200" dirty="0">
                          <a:latin typeface="Cambria" panose="02040503050406030204" pitchFamily="18" charset="0"/>
                          <a:ea typeface="Cambria" panose="02040503050406030204" pitchFamily="18" charset="0"/>
                          <a:cs typeface="Arial" panose="020B0604020202020204" pitchFamily="34" charset="0"/>
                        </a:rPr>
                        <a:t>демон</a:t>
                      </a:r>
                    </a:p>
                  </a:txBody>
                  <a:tcPr marL="0" marR="0" marT="0" marB="0" anchor="ctr">
                    <a:lnL w="12700" cmpd="sng">
                      <a:noFill/>
                      <a:prstDash val="solid"/>
                    </a:lnL>
                    <a:lnR w="12700" cmpd="sng">
                      <a:noFill/>
                      <a:prstDash val="solid"/>
                    </a:lnR>
                    <a:lnT w="12700" cmpd="sng">
                      <a:noFill/>
                      <a:prstDash val="soli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50384404"/>
                  </a:ext>
                </a:extLst>
              </a:tr>
            </a:tbl>
          </a:graphicData>
        </a:graphic>
      </p:graphicFrame>
      <p:sp>
        <p:nvSpPr>
          <p:cNvPr id="2" name="Rectangle 2">
            <a:extLst>
              <a:ext uri="{FF2B5EF4-FFF2-40B4-BE49-F238E27FC236}">
                <a16:creationId xmlns:a16="http://schemas.microsoft.com/office/drawing/2014/main" id="{6C6F8A5A-F2DE-30FB-3920-4F116486CAFE}"/>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LID4096"/>
          </a:p>
        </p:txBody>
      </p:sp>
      <p:sp>
        <p:nvSpPr>
          <p:cNvPr id="7" name="Объект 6">
            <a:extLst>
              <a:ext uri="{FF2B5EF4-FFF2-40B4-BE49-F238E27FC236}">
                <a16:creationId xmlns:a16="http://schemas.microsoft.com/office/drawing/2014/main" id="{389FF4F3-573A-E56B-D456-6E4EB3FEF3B5}"/>
              </a:ext>
            </a:extLst>
          </p:cNvPr>
          <p:cNvSpPr>
            <a:spLocks noGrp="1"/>
          </p:cNvSpPr>
          <p:nvPr>
            <p:ph idx="1"/>
          </p:nvPr>
        </p:nvSpPr>
        <p:spPr>
          <a:xfrm>
            <a:off x="838200" y="1622724"/>
            <a:ext cx="10363200" cy="5235276"/>
          </a:xfrm>
        </p:spPr>
        <p:txBody>
          <a:bodyPr>
            <a:normAutofit/>
          </a:bodyPr>
          <a:lstStyle/>
          <a:p>
            <a:pPr marL="0" indent="0">
              <a:buNone/>
            </a:pPr>
            <a:r>
              <a:rPr lang="ru-RU" dirty="0">
                <a:solidFill>
                  <a:srgbClr val="000000"/>
                </a:solidFill>
                <a:latin typeface="Cambria" panose="02040503050406030204" pitchFamily="18" charset="0"/>
                <a:ea typeface="Cambria" panose="02040503050406030204" pitchFamily="18" charset="0"/>
              </a:rPr>
              <a:t>Добавление сервиса на уровне системы с помощью </a:t>
            </a:r>
            <a:r>
              <a:rPr lang="en-US" dirty="0" err="1">
                <a:solidFill>
                  <a:srgbClr val="000000"/>
                </a:solidFill>
                <a:latin typeface="Cambria" panose="02040503050406030204" pitchFamily="18" charset="0"/>
                <a:ea typeface="Cambria" panose="02040503050406030204" pitchFamily="18" charset="0"/>
              </a:rPr>
              <a:t>Initd</a:t>
            </a:r>
            <a:r>
              <a:rPr lang="en-US" dirty="0">
                <a:solidFill>
                  <a:srgbClr val="000000"/>
                </a:solidFill>
                <a:latin typeface="Cambria" panose="02040503050406030204" pitchFamily="18" charset="0"/>
                <a:ea typeface="Cambria" panose="02040503050406030204" pitchFamily="18" charset="0"/>
              </a:rPr>
              <a:t> (</a:t>
            </a:r>
            <a:r>
              <a:rPr lang="en-US" dirty="0" err="1">
                <a:solidFill>
                  <a:srgbClr val="000000"/>
                </a:solidFill>
                <a:latin typeface="Cambria" panose="02040503050406030204" pitchFamily="18" charset="0"/>
                <a:ea typeface="Cambria" panose="02040503050406030204" pitchFamily="18" charset="0"/>
              </a:rPr>
              <a:t>auto_daemon.c</a:t>
            </a:r>
            <a:r>
              <a:rPr lang="ru-RU" dirty="0">
                <a:solidFill>
                  <a:srgbClr val="000000"/>
                </a:solidFill>
                <a:latin typeface="Cambria" panose="02040503050406030204" pitchFamily="18" charset="0"/>
                <a:ea typeface="Cambria" panose="02040503050406030204" pitchFamily="18" charset="0"/>
              </a:rPr>
              <a:t> в примерах</a:t>
            </a:r>
            <a:r>
              <a:rPr lang="en-US" dirty="0">
                <a:solidFill>
                  <a:srgbClr val="000000"/>
                </a:solidFill>
                <a:latin typeface="Cambria" panose="02040503050406030204" pitchFamily="18" charset="0"/>
                <a:ea typeface="Cambria" panose="02040503050406030204" pitchFamily="18" charset="0"/>
              </a:rPr>
              <a:t>):</a:t>
            </a:r>
            <a:endParaRPr lang="en-US" dirty="0">
              <a:latin typeface="Cambria" panose="02040503050406030204" pitchFamily="18" charset="0"/>
              <a:ea typeface="Cambria" panose="02040503050406030204" pitchFamily="18" charset="0"/>
            </a:endParaRPr>
          </a:p>
          <a:p>
            <a:pPr marL="0" indent="0">
              <a:buNone/>
            </a:pPr>
            <a:r>
              <a:rPr lang="ru-RU" dirty="0">
                <a:solidFill>
                  <a:srgbClr val="000000"/>
                </a:solidFill>
                <a:latin typeface="Cambria" panose="02040503050406030204" pitchFamily="18" charset="0"/>
                <a:ea typeface="Cambria" panose="02040503050406030204" pitchFamily="18" charset="0"/>
              </a:rPr>
              <a:t>7.Если скрипт написан корректно, то будет доступно управление сервисом через команду </a:t>
            </a:r>
            <a:r>
              <a:rPr lang="en-US" b="1" dirty="0">
                <a:solidFill>
                  <a:srgbClr val="000000"/>
                </a:solidFill>
                <a:latin typeface="Cambria" panose="02040503050406030204" pitchFamily="18" charset="0"/>
                <a:ea typeface="Cambria" panose="02040503050406030204" pitchFamily="18" charset="0"/>
              </a:rPr>
              <a:t>service</a:t>
            </a:r>
            <a:endParaRPr lang="ru-RU" b="1" i="0" dirty="0">
              <a:solidFill>
                <a:srgbClr val="000000"/>
              </a:solidFill>
              <a:effectLst/>
              <a:latin typeface="Cambria" panose="02040503050406030204" pitchFamily="18" charset="0"/>
              <a:ea typeface="Cambria" panose="02040503050406030204" pitchFamily="18" charset="0"/>
            </a:endParaRPr>
          </a:p>
          <a:p>
            <a:pPr marL="0" indent="0">
              <a:buNone/>
            </a:pPr>
            <a:endParaRPr lang="ru-RU" i="0" dirty="0">
              <a:solidFill>
                <a:srgbClr val="000000"/>
              </a:solidFill>
              <a:effectLst/>
              <a:latin typeface="Cambria" panose="02040503050406030204" pitchFamily="18" charset="0"/>
              <a:ea typeface="Cambria" panose="02040503050406030204" pitchFamily="18" charset="0"/>
            </a:endParaRPr>
          </a:p>
          <a:p>
            <a:pPr marL="0" indent="0">
              <a:buNone/>
            </a:pPr>
            <a:endParaRPr lang="ru-RU" dirty="0">
              <a:solidFill>
                <a:srgbClr val="000000"/>
              </a:solidFill>
              <a:latin typeface="Cambria" panose="02040503050406030204" pitchFamily="18" charset="0"/>
              <a:ea typeface="Cambria" panose="02040503050406030204" pitchFamily="18" charset="0"/>
            </a:endParaRPr>
          </a:p>
          <a:p>
            <a:pPr marL="0" indent="0">
              <a:buNone/>
            </a:pPr>
            <a:endParaRPr lang="ru-RU" i="0" dirty="0">
              <a:solidFill>
                <a:srgbClr val="000000"/>
              </a:solidFill>
              <a:effectLst/>
              <a:latin typeface="Cambria" panose="02040503050406030204" pitchFamily="18" charset="0"/>
              <a:ea typeface="Cambria" panose="02040503050406030204" pitchFamily="18" charset="0"/>
            </a:endParaRPr>
          </a:p>
          <a:p>
            <a:pPr marL="0" indent="0">
              <a:buNone/>
            </a:pPr>
            <a:endParaRPr lang="ru-RU" dirty="0">
              <a:solidFill>
                <a:srgbClr val="000000"/>
              </a:solidFill>
              <a:latin typeface="Cambria" panose="02040503050406030204" pitchFamily="18" charset="0"/>
              <a:ea typeface="Cambria" panose="02040503050406030204" pitchFamily="18" charset="0"/>
            </a:endParaRPr>
          </a:p>
          <a:p>
            <a:pPr marL="0" indent="0">
              <a:buNone/>
            </a:pPr>
            <a:endParaRPr lang="ru-RU" i="0" dirty="0">
              <a:solidFill>
                <a:srgbClr val="000000"/>
              </a:solidFill>
              <a:effectLst/>
              <a:latin typeface="Cambria" panose="02040503050406030204" pitchFamily="18" charset="0"/>
              <a:ea typeface="Cambria" panose="02040503050406030204" pitchFamily="18" charset="0"/>
            </a:endParaRPr>
          </a:p>
          <a:p>
            <a:pPr marL="514350" indent="-514350">
              <a:buAutoNum type="arabicPeriod"/>
            </a:pPr>
            <a:endParaRPr lang="en-US" i="0" dirty="0">
              <a:solidFill>
                <a:srgbClr val="000000"/>
              </a:solidFill>
              <a:effectLst/>
              <a:latin typeface="Cambria" panose="02040503050406030204" pitchFamily="18" charset="0"/>
              <a:ea typeface="Cambria" panose="02040503050406030204" pitchFamily="18" charset="0"/>
            </a:endParaRPr>
          </a:p>
          <a:p>
            <a:pPr marL="0" indent="0">
              <a:buNone/>
            </a:pPr>
            <a:endParaRPr lang="ru-RU" i="0" dirty="0">
              <a:solidFill>
                <a:srgbClr val="000000"/>
              </a:solidFill>
              <a:effectLst/>
              <a:latin typeface="Cambria" panose="02040503050406030204" pitchFamily="18" charset="0"/>
              <a:ea typeface="Cambria" panose="02040503050406030204" pitchFamily="18" charset="0"/>
            </a:endParaRPr>
          </a:p>
        </p:txBody>
      </p:sp>
      <p:pic>
        <p:nvPicPr>
          <p:cNvPr id="4" name="Picture 3">
            <a:extLst>
              <a:ext uri="{FF2B5EF4-FFF2-40B4-BE49-F238E27FC236}">
                <a16:creationId xmlns:a16="http://schemas.microsoft.com/office/drawing/2014/main" id="{835B2E48-3EC5-0C4C-ADE3-E4C2AC101170}"/>
              </a:ext>
            </a:extLst>
          </p:cNvPr>
          <p:cNvPicPr>
            <a:picLocks noChangeAspect="1"/>
          </p:cNvPicPr>
          <p:nvPr/>
        </p:nvPicPr>
        <p:blipFill>
          <a:blip r:embed="rId2"/>
          <a:stretch>
            <a:fillRect/>
          </a:stretch>
        </p:blipFill>
        <p:spPr>
          <a:xfrm>
            <a:off x="3000232" y="3429000"/>
            <a:ext cx="6039135" cy="3260434"/>
          </a:xfrm>
          <a:prstGeom prst="rect">
            <a:avLst/>
          </a:prstGeom>
        </p:spPr>
      </p:pic>
    </p:spTree>
    <p:extLst>
      <p:ext uri="{BB962C8B-B14F-4D97-AF65-F5344CB8AC3E}">
        <p14:creationId xmlns:p14="http://schemas.microsoft.com/office/powerpoint/2010/main" val="302325359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DFB2C3-4A00-7568-7D2A-B54F6DCA46A1}"/>
            </a:ext>
          </a:extLst>
        </p:cNvPr>
        <p:cNvGrpSpPr/>
        <p:nvPr/>
      </p:nvGrpSpPr>
      <p:grpSpPr>
        <a:xfrm>
          <a:off x="0" y="0"/>
          <a:ext cx="0" cy="0"/>
          <a:chOff x="0" y="0"/>
          <a:chExt cx="0" cy="0"/>
        </a:xfrm>
      </p:grpSpPr>
      <p:graphicFrame>
        <p:nvGraphicFramePr>
          <p:cNvPr id="6" name="Таблица 5">
            <a:extLst>
              <a:ext uri="{FF2B5EF4-FFF2-40B4-BE49-F238E27FC236}">
                <a16:creationId xmlns:a16="http://schemas.microsoft.com/office/drawing/2014/main" id="{DD77FC16-4ADF-C730-4AC6-AB4809FAFDB2}"/>
              </a:ext>
            </a:extLst>
          </p:cNvPr>
          <p:cNvGraphicFramePr>
            <a:graphicFrameLocks noGrp="1"/>
          </p:cNvGraphicFramePr>
          <p:nvPr/>
        </p:nvGraphicFramePr>
        <p:xfrm>
          <a:off x="990600" y="365126"/>
          <a:ext cx="10210800" cy="1018309"/>
        </p:xfrm>
        <a:graphic>
          <a:graphicData uri="http://schemas.openxmlformats.org/drawingml/2006/table">
            <a:tbl>
              <a:tblPr/>
              <a:tblGrid>
                <a:gridCol w="10210800">
                  <a:extLst>
                    <a:ext uri="{9D8B030D-6E8A-4147-A177-3AD203B41FA5}">
                      <a16:colId xmlns:a16="http://schemas.microsoft.com/office/drawing/2014/main" val="2263043944"/>
                    </a:ext>
                  </a:extLst>
                </a:gridCol>
              </a:tblGrid>
              <a:tr h="1018309">
                <a:tc>
                  <a:txBody>
                    <a:bodyPr/>
                    <a:lstStyle/>
                    <a:p>
                      <a:r>
                        <a:rPr lang="en-US" sz="4200" dirty="0">
                          <a:latin typeface="Cambria" panose="02040503050406030204" pitchFamily="18" charset="0"/>
                          <a:ea typeface="Cambria" panose="02040503050406030204" pitchFamily="18" charset="0"/>
                          <a:cs typeface="Arial" panose="020B0604020202020204" pitchFamily="34" charset="0"/>
                        </a:rPr>
                        <a:t>Linux-</a:t>
                      </a:r>
                      <a:r>
                        <a:rPr lang="ru-RU" sz="4200" dirty="0">
                          <a:latin typeface="Cambria" panose="02040503050406030204" pitchFamily="18" charset="0"/>
                          <a:ea typeface="Cambria" panose="02040503050406030204" pitchFamily="18" charset="0"/>
                          <a:cs typeface="Arial" panose="020B0604020202020204" pitchFamily="34" charset="0"/>
                        </a:rPr>
                        <a:t>демон</a:t>
                      </a:r>
                    </a:p>
                  </a:txBody>
                  <a:tcPr marL="0" marR="0" marT="0" marB="0" anchor="ctr">
                    <a:lnL w="12700" cmpd="sng">
                      <a:noFill/>
                      <a:prstDash val="solid"/>
                    </a:lnL>
                    <a:lnR w="12700" cmpd="sng">
                      <a:noFill/>
                      <a:prstDash val="solid"/>
                    </a:lnR>
                    <a:lnT w="12700" cmpd="sng">
                      <a:noFill/>
                      <a:prstDash val="soli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50384404"/>
                  </a:ext>
                </a:extLst>
              </a:tr>
            </a:tbl>
          </a:graphicData>
        </a:graphic>
      </p:graphicFrame>
      <p:sp>
        <p:nvSpPr>
          <p:cNvPr id="2" name="Rectangle 2">
            <a:extLst>
              <a:ext uri="{FF2B5EF4-FFF2-40B4-BE49-F238E27FC236}">
                <a16:creationId xmlns:a16="http://schemas.microsoft.com/office/drawing/2014/main" id="{6C6F8A5A-F2DE-30FB-3920-4F116486CAFE}"/>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LID4096"/>
          </a:p>
        </p:txBody>
      </p:sp>
      <p:sp>
        <p:nvSpPr>
          <p:cNvPr id="7" name="Объект 6">
            <a:extLst>
              <a:ext uri="{FF2B5EF4-FFF2-40B4-BE49-F238E27FC236}">
                <a16:creationId xmlns:a16="http://schemas.microsoft.com/office/drawing/2014/main" id="{389FF4F3-573A-E56B-D456-6E4EB3FEF3B5}"/>
              </a:ext>
            </a:extLst>
          </p:cNvPr>
          <p:cNvSpPr>
            <a:spLocks noGrp="1"/>
          </p:cNvSpPr>
          <p:nvPr>
            <p:ph idx="1"/>
          </p:nvPr>
        </p:nvSpPr>
        <p:spPr>
          <a:xfrm>
            <a:off x="838200" y="1622724"/>
            <a:ext cx="10363200" cy="5235276"/>
          </a:xfrm>
        </p:spPr>
        <p:txBody>
          <a:bodyPr>
            <a:normAutofit/>
          </a:bodyPr>
          <a:lstStyle/>
          <a:p>
            <a:pPr marL="0" indent="0">
              <a:buNone/>
            </a:pPr>
            <a:r>
              <a:rPr lang="ru-RU" dirty="0">
                <a:solidFill>
                  <a:srgbClr val="000000"/>
                </a:solidFill>
                <a:latin typeface="Cambria" panose="02040503050406030204" pitchFamily="18" charset="0"/>
                <a:ea typeface="Cambria" panose="02040503050406030204" pitchFamily="18" charset="0"/>
              </a:rPr>
              <a:t>Добавление сервиса на уровне системы с помощью </a:t>
            </a:r>
            <a:r>
              <a:rPr lang="en-US" dirty="0" err="1">
                <a:solidFill>
                  <a:srgbClr val="000000"/>
                </a:solidFill>
                <a:latin typeface="Cambria" panose="02040503050406030204" pitchFamily="18" charset="0"/>
                <a:ea typeface="Cambria" panose="02040503050406030204" pitchFamily="18" charset="0"/>
              </a:rPr>
              <a:t>Initd</a:t>
            </a:r>
            <a:r>
              <a:rPr lang="en-US" dirty="0">
                <a:solidFill>
                  <a:srgbClr val="000000"/>
                </a:solidFill>
                <a:latin typeface="Cambria" panose="02040503050406030204" pitchFamily="18" charset="0"/>
                <a:ea typeface="Cambria" panose="02040503050406030204" pitchFamily="18" charset="0"/>
              </a:rPr>
              <a:t> (</a:t>
            </a:r>
            <a:r>
              <a:rPr lang="en-US" dirty="0" err="1">
                <a:solidFill>
                  <a:srgbClr val="000000"/>
                </a:solidFill>
                <a:latin typeface="Cambria" panose="02040503050406030204" pitchFamily="18" charset="0"/>
                <a:ea typeface="Cambria" panose="02040503050406030204" pitchFamily="18" charset="0"/>
              </a:rPr>
              <a:t>auto_daemon.c</a:t>
            </a:r>
            <a:r>
              <a:rPr lang="ru-RU" dirty="0">
                <a:solidFill>
                  <a:srgbClr val="000000"/>
                </a:solidFill>
                <a:latin typeface="Cambria" panose="02040503050406030204" pitchFamily="18" charset="0"/>
                <a:ea typeface="Cambria" panose="02040503050406030204" pitchFamily="18" charset="0"/>
              </a:rPr>
              <a:t> в примерах</a:t>
            </a:r>
            <a:r>
              <a:rPr lang="en-US" dirty="0">
                <a:solidFill>
                  <a:srgbClr val="000000"/>
                </a:solidFill>
                <a:latin typeface="Cambria" panose="02040503050406030204" pitchFamily="18" charset="0"/>
                <a:ea typeface="Cambria" panose="02040503050406030204" pitchFamily="18" charset="0"/>
              </a:rPr>
              <a:t>):</a:t>
            </a:r>
            <a:endParaRPr lang="en-US" dirty="0">
              <a:latin typeface="Cambria" panose="02040503050406030204" pitchFamily="18" charset="0"/>
              <a:ea typeface="Cambria" panose="02040503050406030204" pitchFamily="18" charset="0"/>
            </a:endParaRPr>
          </a:p>
          <a:p>
            <a:pPr marL="0" indent="0">
              <a:buNone/>
            </a:pPr>
            <a:r>
              <a:rPr lang="en-US" i="0" dirty="0">
                <a:solidFill>
                  <a:srgbClr val="000000"/>
                </a:solidFill>
                <a:effectLst/>
                <a:latin typeface="Cambria" panose="02040503050406030204" pitchFamily="18" charset="0"/>
                <a:ea typeface="Cambria" panose="02040503050406030204" pitchFamily="18" charset="0"/>
              </a:rPr>
              <a:t>8</a:t>
            </a:r>
            <a:r>
              <a:rPr lang="en-US" dirty="0">
                <a:solidFill>
                  <a:srgbClr val="000000"/>
                </a:solidFill>
                <a:latin typeface="Cambria" panose="02040503050406030204" pitchFamily="18" charset="0"/>
                <a:ea typeface="Cambria" panose="02040503050406030204" pitchFamily="18" charset="0"/>
              </a:rPr>
              <a:t>.</a:t>
            </a:r>
            <a:r>
              <a:rPr lang="ru-RU" dirty="0">
                <a:solidFill>
                  <a:srgbClr val="000000"/>
                </a:solidFill>
                <a:latin typeface="Cambria" panose="02040503050406030204" pitchFamily="18" charset="0"/>
                <a:ea typeface="Cambria" panose="02040503050406030204" pitchFamily="18" charset="0"/>
              </a:rPr>
              <a:t>Для автозапуска вместе с системой надо перейти в каталог </a:t>
            </a:r>
            <a:r>
              <a:rPr lang="en-US" b="1" dirty="0">
                <a:solidFill>
                  <a:srgbClr val="000000"/>
                </a:solidFill>
                <a:latin typeface="Cambria" panose="02040503050406030204" pitchFamily="18" charset="0"/>
                <a:ea typeface="Cambria" panose="02040503050406030204" pitchFamily="18" charset="0"/>
              </a:rPr>
              <a:t>/</a:t>
            </a:r>
            <a:r>
              <a:rPr lang="en-US" b="1" dirty="0" err="1">
                <a:solidFill>
                  <a:srgbClr val="000000"/>
                </a:solidFill>
                <a:latin typeface="Cambria" panose="02040503050406030204" pitchFamily="18" charset="0"/>
                <a:ea typeface="Cambria" panose="02040503050406030204" pitchFamily="18" charset="0"/>
              </a:rPr>
              <a:t>etc</a:t>
            </a:r>
            <a:r>
              <a:rPr lang="en-US" b="1" dirty="0">
                <a:solidFill>
                  <a:srgbClr val="000000"/>
                </a:solidFill>
                <a:latin typeface="Cambria" panose="02040503050406030204" pitchFamily="18" charset="0"/>
                <a:ea typeface="Cambria" panose="02040503050406030204" pitchFamily="18" charset="0"/>
              </a:rPr>
              <a:t>/</a:t>
            </a:r>
            <a:r>
              <a:rPr lang="en-US" b="1" dirty="0" err="1">
                <a:solidFill>
                  <a:srgbClr val="000000"/>
                </a:solidFill>
                <a:latin typeface="Cambria" panose="02040503050406030204" pitchFamily="18" charset="0"/>
                <a:ea typeface="Cambria" panose="02040503050406030204" pitchFamily="18" charset="0"/>
              </a:rPr>
              <a:t>init.d</a:t>
            </a:r>
            <a:r>
              <a:rPr lang="en-US" b="1" dirty="0">
                <a:solidFill>
                  <a:srgbClr val="000000"/>
                </a:solidFill>
                <a:latin typeface="Cambria" panose="02040503050406030204" pitchFamily="18" charset="0"/>
                <a:ea typeface="Cambria" panose="02040503050406030204" pitchFamily="18" charset="0"/>
              </a:rPr>
              <a:t> </a:t>
            </a:r>
            <a:r>
              <a:rPr lang="ru-RU" dirty="0">
                <a:solidFill>
                  <a:srgbClr val="000000"/>
                </a:solidFill>
                <a:latin typeface="Cambria" panose="02040503050406030204" pitchFamily="18" charset="0"/>
                <a:ea typeface="Cambria" panose="02040503050406030204" pitchFamily="18" charset="0"/>
              </a:rPr>
              <a:t>и выполнить следующую команду:</a:t>
            </a:r>
          </a:p>
          <a:p>
            <a:pPr marL="0" indent="0">
              <a:buNone/>
            </a:pPr>
            <a:endParaRPr lang="ru-RU" dirty="0">
              <a:solidFill>
                <a:srgbClr val="000000"/>
              </a:solidFill>
              <a:latin typeface="Cambria" panose="02040503050406030204" pitchFamily="18" charset="0"/>
              <a:ea typeface="Cambria" panose="02040503050406030204" pitchFamily="18" charset="0"/>
            </a:endParaRPr>
          </a:p>
          <a:p>
            <a:pPr marL="0" indent="0">
              <a:buNone/>
            </a:pPr>
            <a:endParaRPr lang="ru-RU" dirty="0">
              <a:solidFill>
                <a:srgbClr val="000000"/>
              </a:solidFill>
              <a:latin typeface="Cambria" panose="02040503050406030204" pitchFamily="18" charset="0"/>
              <a:ea typeface="Cambria" panose="02040503050406030204" pitchFamily="18" charset="0"/>
            </a:endParaRPr>
          </a:p>
          <a:p>
            <a:pPr marL="0" indent="0">
              <a:buNone/>
            </a:pPr>
            <a:r>
              <a:rPr lang="ru-RU" dirty="0">
                <a:solidFill>
                  <a:srgbClr val="000000"/>
                </a:solidFill>
                <a:latin typeface="Cambria" panose="02040503050406030204" pitchFamily="18" charset="0"/>
                <a:ea typeface="Cambria" panose="02040503050406030204" pitchFamily="18" charset="0"/>
              </a:rPr>
              <a:t>В рамках ОС </a:t>
            </a:r>
            <a:r>
              <a:rPr lang="en-US" dirty="0">
                <a:solidFill>
                  <a:srgbClr val="000000"/>
                </a:solidFill>
                <a:latin typeface="Cambria" panose="02040503050406030204" pitchFamily="18" charset="0"/>
                <a:ea typeface="Cambria" panose="02040503050406030204" pitchFamily="18" charset="0"/>
              </a:rPr>
              <a:t>Debian </a:t>
            </a:r>
            <a:r>
              <a:rPr lang="ru-RU" dirty="0">
                <a:solidFill>
                  <a:srgbClr val="000000"/>
                </a:solidFill>
                <a:latin typeface="Cambria" panose="02040503050406030204" pitchFamily="18" charset="0"/>
                <a:ea typeface="Cambria" panose="02040503050406030204" pitchFamily="18" charset="0"/>
              </a:rPr>
              <a:t>с использованием </a:t>
            </a:r>
            <a:r>
              <a:rPr lang="en-US" dirty="0">
                <a:solidFill>
                  <a:srgbClr val="000000"/>
                </a:solidFill>
                <a:latin typeface="Cambria" panose="02040503050406030204" pitchFamily="18" charset="0"/>
                <a:ea typeface="Cambria" panose="02040503050406030204" pitchFamily="18" charset="0"/>
              </a:rPr>
              <a:t>WSL2</a:t>
            </a:r>
            <a:r>
              <a:rPr lang="ru-RU" dirty="0">
                <a:solidFill>
                  <a:srgbClr val="000000"/>
                </a:solidFill>
                <a:latin typeface="Cambria" panose="02040503050406030204" pitchFamily="18" charset="0"/>
                <a:ea typeface="Cambria" panose="02040503050406030204" pitchFamily="18" charset="0"/>
              </a:rPr>
              <a:t> данная команда не приводит к какому-либо видимому результату</a:t>
            </a:r>
          </a:p>
          <a:p>
            <a:pPr marL="0" indent="0">
              <a:buNone/>
            </a:pPr>
            <a:r>
              <a:rPr lang="ru-RU" dirty="0">
                <a:solidFill>
                  <a:srgbClr val="000000"/>
                </a:solidFill>
                <a:latin typeface="Cambria" panose="02040503050406030204" pitchFamily="18" charset="0"/>
                <a:ea typeface="Cambria" panose="02040503050406030204" pitchFamily="18" charset="0"/>
              </a:rPr>
              <a:t>В системах с менеджером служб </a:t>
            </a:r>
            <a:r>
              <a:rPr lang="en-US" b="1" dirty="0" err="1">
                <a:solidFill>
                  <a:srgbClr val="000000"/>
                </a:solidFill>
                <a:latin typeface="Cambria" panose="02040503050406030204" pitchFamily="18" charset="0"/>
                <a:ea typeface="Cambria" panose="02040503050406030204" pitchFamily="18" charset="0"/>
              </a:rPr>
              <a:t>systemd</a:t>
            </a:r>
            <a:r>
              <a:rPr lang="en-US" dirty="0">
                <a:solidFill>
                  <a:srgbClr val="000000"/>
                </a:solidFill>
                <a:latin typeface="Cambria" panose="02040503050406030204" pitchFamily="18" charset="0"/>
                <a:ea typeface="Cambria" panose="02040503050406030204" pitchFamily="18" charset="0"/>
              </a:rPr>
              <a:t> </a:t>
            </a:r>
            <a:r>
              <a:rPr lang="ru-RU" dirty="0">
                <a:solidFill>
                  <a:srgbClr val="000000"/>
                </a:solidFill>
                <a:latin typeface="Cambria" panose="02040503050406030204" pitchFamily="18" charset="0"/>
                <a:ea typeface="Cambria" panose="02040503050406030204" pitchFamily="18" charset="0"/>
              </a:rPr>
              <a:t>в режиме совместимости с </a:t>
            </a:r>
            <a:r>
              <a:rPr lang="en-US" b="1" dirty="0" err="1">
                <a:solidFill>
                  <a:srgbClr val="000000"/>
                </a:solidFill>
                <a:latin typeface="Cambria" panose="02040503050406030204" pitchFamily="18" charset="0"/>
                <a:ea typeface="Cambria" panose="02040503050406030204" pitchFamily="18" charset="0"/>
              </a:rPr>
              <a:t>initd</a:t>
            </a:r>
            <a:r>
              <a:rPr lang="ru-RU" dirty="0">
                <a:solidFill>
                  <a:srgbClr val="000000"/>
                </a:solidFill>
                <a:latin typeface="Cambria" panose="02040503050406030204" pitchFamily="18" charset="0"/>
                <a:ea typeface="Cambria" panose="02040503050406030204" pitchFamily="18" charset="0"/>
              </a:rPr>
              <a:t>,</a:t>
            </a:r>
            <a:r>
              <a:rPr lang="en-US" dirty="0">
                <a:solidFill>
                  <a:srgbClr val="000000"/>
                </a:solidFill>
                <a:latin typeface="Cambria" panose="02040503050406030204" pitchFamily="18" charset="0"/>
                <a:ea typeface="Cambria" panose="02040503050406030204" pitchFamily="18" charset="0"/>
              </a:rPr>
              <a:t> </a:t>
            </a:r>
            <a:r>
              <a:rPr lang="ru-RU" dirty="0">
                <a:solidFill>
                  <a:srgbClr val="000000"/>
                </a:solidFill>
                <a:latin typeface="Cambria" panose="02040503050406030204" pitchFamily="18" charset="0"/>
                <a:ea typeface="Cambria" panose="02040503050406030204" pitchFamily="18" charset="0"/>
              </a:rPr>
              <a:t>данная последовательность действий также является полностью рабочей!</a:t>
            </a:r>
          </a:p>
          <a:p>
            <a:pPr marL="0" indent="0">
              <a:buNone/>
            </a:pPr>
            <a:endParaRPr lang="ru-RU" i="0" dirty="0">
              <a:solidFill>
                <a:srgbClr val="000000"/>
              </a:solidFill>
              <a:effectLst/>
              <a:latin typeface="Cambria" panose="02040503050406030204" pitchFamily="18" charset="0"/>
              <a:ea typeface="Cambria" panose="02040503050406030204" pitchFamily="18" charset="0"/>
            </a:endParaRPr>
          </a:p>
          <a:p>
            <a:pPr marL="0" indent="0">
              <a:buNone/>
            </a:pPr>
            <a:endParaRPr lang="ru-RU" dirty="0">
              <a:solidFill>
                <a:srgbClr val="000000"/>
              </a:solidFill>
              <a:latin typeface="Cambria" panose="02040503050406030204" pitchFamily="18" charset="0"/>
              <a:ea typeface="Cambria" panose="02040503050406030204" pitchFamily="18" charset="0"/>
            </a:endParaRPr>
          </a:p>
          <a:p>
            <a:pPr marL="0" indent="0">
              <a:buNone/>
            </a:pPr>
            <a:endParaRPr lang="ru-RU" i="0" dirty="0">
              <a:solidFill>
                <a:srgbClr val="000000"/>
              </a:solidFill>
              <a:effectLst/>
              <a:latin typeface="Cambria" panose="02040503050406030204" pitchFamily="18" charset="0"/>
              <a:ea typeface="Cambria" panose="02040503050406030204" pitchFamily="18" charset="0"/>
            </a:endParaRPr>
          </a:p>
          <a:p>
            <a:pPr marL="514350" indent="-514350">
              <a:buAutoNum type="arabicPeriod"/>
            </a:pPr>
            <a:endParaRPr lang="en-US" i="0" dirty="0">
              <a:solidFill>
                <a:srgbClr val="000000"/>
              </a:solidFill>
              <a:effectLst/>
              <a:latin typeface="Cambria" panose="02040503050406030204" pitchFamily="18" charset="0"/>
              <a:ea typeface="Cambria" panose="02040503050406030204" pitchFamily="18" charset="0"/>
            </a:endParaRPr>
          </a:p>
          <a:p>
            <a:pPr marL="0" indent="0">
              <a:buNone/>
            </a:pPr>
            <a:endParaRPr lang="ru-RU" i="0" dirty="0">
              <a:solidFill>
                <a:srgbClr val="000000"/>
              </a:solidFill>
              <a:effectLst/>
              <a:latin typeface="Cambria" panose="02040503050406030204" pitchFamily="18" charset="0"/>
              <a:ea typeface="Cambria" panose="02040503050406030204" pitchFamily="18" charset="0"/>
            </a:endParaRPr>
          </a:p>
        </p:txBody>
      </p:sp>
      <p:pic>
        <p:nvPicPr>
          <p:cNvPr id="5" name="Picture 4">
            <a:extLst>
              <a:ext uri="{FF2B5EF4-FFF2-40B4-BE49-F238E27FC236}">
                <a16:creationId xmlns:a16="http://schemas.microsoft.com/office/drawing/2014/main" id="{396FA543-DA69-2D95-227C-1CF401A9016C}"/>
              </a:ext>
            </a:extLst>
          </p:cNvPr>
          <p:cNvPicPr>
            <a:picLocks noChangeAspect="1"/>
          </p:cNvPicPr>
          <p:nvPr/>
        </p:nvPicPr>
        <p:blipFill>
          <a:blip r:embed="rId2"/>
          <a:stretch>
            <a:fillRect/>
          </a:stretch>
        </p:blipFill>
        <p:spPr>
          <a:xfrm>
            <a:off x="3376233" y="3579132"/>
            <a:ext cx="5439534" cy="381053"/>
          </a:xfrm>
          <a:prstGeom prst="rect">
            <a:avLst/>
          </a:prstGeom>
        </p:spPr>
      </p:pic>
    </p:spTree>
    <p:extLst>
      <p:ext uri="{BB962C8B-B14F-4D97-AF65-F5344CB8AC3E}">
        <p14:creationId xmlns:p14="http://schemas.microsoft.com/office/powerpoint/2010/main" val="229404423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DFB2C3-4A00-7568-7D2A-B54F6DCA46A1}"/>
            </a:ext>
          </a:extLst>
        </p:cNvPr>
        <p:cNvGrpSpPr/>
        <p:nvPr/>
      </p:nvGrpSpPr>
      <p:grpSpPr>
        <a:xfrm>
          <a:off x="0" y="0"/>
          <a:ext cx="0" cy="0"/>
          <a:chOff x="0" y="0"/>
          <a:chExt cx="0" cy="0"/>
        </a:xfrm>
      </p:grpSpPr>
      <p:graphicFrame>
        <p:nvGraphicFramePr>
          <p:cNvPr id="6" name="Таблица 5">
            <a:extLst>
              <a:ext uri="{FF2B5EF4-FFF2-40B4-BE49-F238E27FC236}">
                <a16:creationId xmlns:a16="http://schemas.microsoft.com/office/drawing/2014/main" id="{DD77FC16-4ADF-C730-4AC6-AB4809FAFDB2}"/>
              </a:ext>
            </a:extLst>
          </p:cNvPr>
          <p:cNvGraphicFramePr>
            <a:graphicFrameLocks noGrp="1"/>
          </p:cNvGraphicFramePr>
          <p:nvPr/>
        </p:nvGraphicFramePr>
        <p:xfrm>
          <a:off x="990600" y="365126"/>
          <a:ext cx="10210800" cy="1018309"/>
        </p:xfrm>
        <a:graphic>
          <a:graphicData uri="http://schemas.openxmlformats.org/drawingml/2006/table">
            <a:tbl>
              <a:tblPr/>
              <a:tblGrid>
                <a:gridCol w="10210800">
                  <a:extLst>
                    <a:ext uri="{9D8B030D-6E8A-4147-A177-3AD203B41FA5}">
                      <a16:colId xmlns:a16="http://schemas.microsoft.com/office/drawing/2014/main" val="2263043944"/>
                    </a:ext>
                  </a:extLst>
                </a:gridCol>
              </a:tblGrid>
              <a:tr h="1018309">
                <a:tc>
                  <a:txBody>
                    <a:bodyPr/>
                    <a:lstStyle/>
                    <a:p>
                      <a:r>
                        <a:rPr lang="en-US" sz="4200" dirty="0">
                          <a:latin typeface="Cambria" panose="02040503050406030204" pitchFamily="18" charset="0"/>
                          <a:ea typeface="Cambria" panose="02040503050406030204" pitchFamily="18" charset="0"/>
                          <a:cs typeface="Arial" panose="020B0604020202020204" pitchFamily="34" charset="0"/>
                        </a:rPr>
                        <a:t>Linux-</a:t>
                      </a:r>
                      <a:r>
                        <a:rPr lang="ru-RU" sz="4200" dirty="0">
                          <a:latin typeface="Cambria" panose="02040503050406030204" pitchFamily="18" charset="0"/>
                          <a:ea typeface="Cambria" panose="02040503050406030204" pitchFamily="18" charset="0"/>
                          <a:cs typeface="Arial" panose="020B0604020202020204" pitchFamily="34" charset="0"/>
                        </a:rPr>
                        <a:t>демон</a:t>
                      </a:r>
                    </a:p>
                  </a:txBody>
                  <a:tcPr marL="0" marR="0" marT="0" marB="0" anchor="ctr">
                    <a:lnL w="12700" cmpd="sng">
                      <a:noFill/>
                      <a:prstDash val="solid"/>
                    </a:lnL>
                    <a:lnR w="12700" cmpd="sng">
                      <a:noFill/>
                      <a:prstDash val="solid"/>
                    </a:lnR>
                    <a:lnT w="12700" cmpd="sng">
                      <a:noFill/>
                      <a:prstDash val="soli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50384404"/>
                  </a:ext>
                </a:extLst>
              </a:tr>
            </a:tbl>
          </a:graphicData>
        </a:graphic>
      </p:graphicFrame>
      <p:sp>
        <p:nvSpPr>
          <p:cNvPr id="2" name="Rectangle 2">
            <a:extLst>
              <a:ext uri="{FF2B5EF4-FFF2-40B4-BE49-F238E27FC236}">
                <a16:creationId xmlns:a16="http://schemas.microsoft.com/office/drawing/2014/main" id="{6C6F8A5A-F2DE-30FB-3920-4F116486CAFE}"/>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LID4096"/>
          </a:p>
        </p:txBody>
      </p:sp>
      <p:sp>
        <p:nvSpPr>
          <p:cNvPr id="7" name="Объект 6">
            <a:extLst>
              <a:ext uri="{FF2B5EF4-FFF2-40B4-BE49-F238E27FC236}">
                <a16:creationId xmlns:a16="http://schemas.microsoft.com/office/drawing/2014/main" id="{389FF4F3-573A-E56B-D456-6E4EB3FEF3B5}"/>
              </a:ext>
            </a:extLst>
          </p:cNvPr>
          <p:cNvSpPr>
            <a:spLocks noGrp="1"/>
          </p:cNvSpPr>
          <p:nvPr>
            <p:ph idx="1"/>
          </p:nvPr>
        </p:nvSpPr>
        <p:spPr>
          <a:xfrm>
            <a:off x="838200" y="1622724"/>
            <a:ext cx="10363200" cy="5235276"/>
          </a:xfrm>
        </p:spPr>
        <p:txBody>
          <a:bodyPr>
            <a:normAutofit/>
          </a:bodyPr>
          <a:lstStyle/>
          <a:p>
            <a:pPr marL="0" indent="0">
              <a:buNone/>
            </a:pPr>
            <a:r>
              <a:rPr lang="ru-RU" dirty="0">
                <a:solidFill>
                  <a:srgbClr val="000000"/>
                </a:solidFill>
                <a:latin typeface="Cambria" panose="02040503050406030204" pitchFamily="18" charset="0"/>
                <a:ea typeface="Cambria" panose="02040503050406030204" pitchFamily="18" charset="0"/>
              </a:rPr>
              <a:t>Добавление сервиса на уровне системы с помощью</a:t>
            </a:r>
            <a:r>
              <a:rPr lang="en-US" dirty="0">
                <a:solidFill>
                  <a:srgbClr val="000000"/>
                </a:solidFill>
                <a:latin typeface="Cambria" panose="02040503050406030204" pitchFamily="18" charset="0"/>
                <a:ea typeface="Cambria" panose="02040503050406030204" pitchFamily="18" charset="0"/>
              </a:rPr>
              <a:t> </a:t>
            </a:r>
            <a:r>
              <a:rPr lang="en-US" dirty="0" err="1">
                <a:solidFill>
                  <a:srgbClr val="000000"/>
                </a:solidFill>
                <a:latin typeface="Cambria" panose="02040503050406030204" pitchFamily="18" charset="0"/>
                <a:ea typeface="Cambria" panose="02040503050406030204" pitchFamily="18" charset="0"/>
              </a:rPr>
              <a:t>Systemd</a:t>
            </a:r>
            <a:r>
              <a:rPr lang="en-US" dirty="0">
                <a:solidFill>
                  <a:srgbClr val="000000"/>
                </a:solidFill>
                <a:latin typeface="Cambria" panose="02040503050406030204" pitchFamily="18" charset="0"/>
                <a:ea typeface="Cambria" panose="02040503050406030204" pitchFamily="18" charset="0"/>
              </a:rPr>
              <a:t>:</a:t>
            </a:r>
            <a:endParaRPr lang="en-US" dirty="0">
              <a:latin typeface="Cambria" panose="02040503050406030204" pitchFamily="18" charset="0"/>
              <a:ea typeface="Cambria" panose="02040503050406030204" pitchFamily="18" charset="0"/>
            </a:endParaRPr>
          </a:p>
          <a:p>
            <a:pPr marL="287338" indent="-287338">
              <a:buAutoNum type="arabicPeriod"/>
            </a:pPr>
            <a:r>
              <a:rPr lang="ru-RU" i="0" dirty="0">
                <a:solidFill>
                  <a:srgbClr val="000000"/>
                </a:solidFill>
                <a:effectLst/>
                <a:latin typeface="Cambria" panose="02040503050406030204" pitchFamily="18" charset="0"/>
                <a:ea typeface="Cambria" panose="02040503050406030204" pitchFamily="18" charset="0"/>
              </a:rPr>
              <a:t>Компилируем приложение будущего </a:t>
            </a:r>
            <a:r>
              <a:rPr lang="ru-RU" dirty="0">
                <a:solidFill>
                  <a:srgbClr val="000000"/>
                </a:solidFill>
                <a:latin typeface="Cambria" panose="02040503050406030204" pitchFamily="18" charset="0"/>
                <a:ea typeface="Cambria" panose="02040503050406030204" pitchFamily="18" charset="0"/>
              </a:rPr>
              <a:t>сервиса</a:t>
            </a:r>
            <a:endParaRPr lang="ru-RU" i="0" dirty="0">
              <a:solidFill>
                <a:srgbClr val="000000"/>
              </a:solidFill>
              <a:effectLst/>
              <a:latin typeface="Cambria" panose="02040503050406030204" pitchFamily="18" charset="0"/>
              <a:ea typeface="Cambria" panose="02040503050406030204" pitchFamily="18" charset="0"/>
            </a:endParaRPr>
          </a:p>
          <a:p>
            <a:pPr marL="287338" indent="-287338">
              <a:buAutoNum type="arabicPeriod"/>
            </a:pPr>
            <a:r>
              <a:rPr lang="ru-RU" dirty="0">
                <a:solidFill>
                  <a:srgbClr val="000000"/>
                </a:solidFill>
                <a:latin typeface="Cambria" panose="02040503050406030204" pitchFamily="18" charset="0"/>
                <a:ea typeface="Cambria" panose="02040503050406030204" pitchFamily="18" charset="0"/>
              </a:rPr>
              <a:t>Располагаем получившийся бинарный файл в одной из папок </a:t>
            </a:r>
            <a:r>
              <a:rPr lang="ru-RU" b="1" dirty="0">
                <a:solidFill>
                  <a:srgbClr val="000000"/>
                </a:solidFill>
                <a:latin typeface="Cambria" panose="02040503050406030204" pitchFamily="18" charset="0"/>
                <a:ea typeface="Cambria" panose="02040503050406030204" pitchFamily="18" charset="0"/>
              </a:rPr>
              <a:t>/</a:t>
            </a:r>
            <a:r>
              <a:rPr lang="en-US" b="1" dirty="0" err="1">
                <a:solidFill>
                  <a:srgbClr val="000000"/>
                </a:solidFill>
                <a:latin typeface="Cambria" panose="02040503050406030204" pitchFamily="18" charset="0"/>
                <a:ea typeface="Cambria" panose="02040503050406030204" pitchFamily="18" charset="0"/>
              </a:rPr>
              <a:t>sbin</a:t>
            </a:r>
            <a:r>
              <a:rPr lang="en-US" b="1" dirty="0">
                <a:solidFill>
                  <a:srgbClr val="000000"/>
                </a:solidFill>
                <a:latin typeface="Cambria" panose="02040503050406030204" pitchFamily="18" charset="0"/>
                <a:ea typeface="Cambria" panose="02040503050406030204" pitchFamily="18" charset="0"/>
              </a:rPr>
              <a:t> </a:t>
            </a:r>
            <a:r>
              <a:rPr lang="ru-RU" dirty="0">
                <a:solidFill>
                  <a:srgbClr val="000000"/>
                </a:solidFill>
                <a:latin typeface="Cambria" panose="02040503050406030204" pitchFamily="18" charset="0"/>
                <a:ea typeface="Cambria" panose="02040503050406030204" pitchFamily="18" charset="0"/>
              </a:rPr>
              <a:t>или </a:t>
            </a:r>
            <a:r>
              <a:rPr lang="en-US" b="1" dirty="0">
                <a:solidFill>
                  <a:srgbClr val="000000"/>
                </a:solidFill>
                <a:latin typeface="Cambria" panose="02040503050406030204" pitchFamily="18" charset="0"/>
                <a:ea typeface="Cambria" panose="02040503050406030204" pitchFamily="18" charset="0"/>
              </a:rPr>
              <a:t>/</a:t>
            </a:r>
            <a:r>
              <a:rPr lang="en-US" b="1" dirty="0" err="1">
                <a:solidFill>
                  <a:srgbClr val="000000"/>
                </a:solidFill>
                <a:latin typeface="Cambria" panose="02040503050406030204" pitchFamily="18" charset="0"/>
                <a:ea typeface="Cambria" panose="02040503050406030204" pitchFamily="18" charset="0"/>
              </a:rPr>
              <a:t>usr</a:t>
            </a:r>
            <a:r>
              <a:rPr lang="en-US" b="1" dirty="0">
                <a:solidFill>
                  <a:srgbClr val="000000"/>
                </a:solidFill>
                <a:latin typeface="Cambria" panose="02040503050406030204" pitchFamily="18" charset="0"/>
                <a:ea typeface="Cambria" panose="02040503050406030204" pitchFamily="18" charset="0"/>
              </a:rPr>
              <a:t>/</a:t>
            </a:r>
            <a:r>
              <a:rPr lang="en-US" b="1" dirty="0" err="1">
                <a:solidFill>
                  <a:srgbClr val="000000"/>
                </a:solidFill>
                <a:latin typeface="Cambria" panose="02040503050406030204" pitchFamily="18" charset="0"/>
                <a:ea typeface="Cambria" panose="02040503050406030204" pitchFamily="18" charset="0"/>
              </a:rPr>
              <a:t>sbin</a:t>
            </a:r>
            <a:r>
              <a:rPr lang="ru-RU" b="1" dirty="0">
                <a:solidFill>
                  <a:srgbClr val="000000"/>
                </a:solidFill>
                <a:latin typeface="Cambria" panose="02040503050406030204" pitchFamily="18" charset="0"/>
                <a:ea typeface="Cambria" panose="02040503050406030204" pitchFamily="18" charset="0"/>
              </a:rPr>
              <a:t> </a:t>
            </a:r>
            <a:endParaRPr lang="ru-RU" i="0" dirty="0">
              <a:solidFill>
                <a:srgbClr val="000000"/>
              </a:solidFill>
              <a:effectLst/>
              <a:latin typeface="Cambria" panose="02040503050406030204" pitchFamily="18" charset="0"/>
              <a:ea typeface="Cambria" panose="02040503050406030204" pitchFamily="18" charset="0"/>
            </a:endParaRPr>
          </a:p>
          <a:p>
            <a:pPr marL="514350" indent="-514350">
              <a:buAutoNum type="arabicPeriod"/>
            </a:pPr>
            <a:endParaRPr lang="en-US" i="0" dirty="0">
              <a:solidFill>
                <a:srgbClr val="000000"/>
              </a:solidFill>
              <a:effectLst/>
              <a:latin typeface="Cambria" panose="02040503050406030204" pitchFamily="18" charset="0"/>
              <a:ea typeface="Cambria" panose="02040503050406030204" pitchFamily="18" charset="0"/>
            </a:endParaRPr>
          </a:p>
        </p:txBody>
      </p:sp>
      <p:pic>
        <p:nvPicPr>
          <p:cNvPr id="10" name="Picture 9">
            <a:extLst>
              <a:ext uri="{FF2B5EF4-FFF2-40B4-BE49-F238E27FC236}">
                <a16:creationId xmlns:a16="http://schemas.microsoft.com/office/drawing/2014/main" id="{5FB3CA7F-143E-A351-9345-2237C5AE87B2}"/>
              </a:ext>
            </a:extLst>
          </p:cNvPr>
          <p:cNvPicPr>
            <a:picLocks noChangeAspect="1"/>
          </p:cNvPicPr>
          <p:nvPr/>
        </p:nvPicPr>
        <p:blipFill>
          <a:blip r:embed="rId2"/>
          <a:stretch>
            <a:fillRect/>
          </a:stretch>
        </p:blipFill>
        <p:spPr>
          <a:xfrm>
            <a:off x="944440" y="4090965"/>
            <a:ext cx="10150720" cy="1813717"/>
          </a:xfrm>
          <a:prstGeom prst="rect">
            <a:avLst/>
          </a:prstGeom>
        </p:spPr>
      </p:pic>
    </p:spTree>
    <p:extLst>
      <p:ext uri="{BB962C8B-B14F-4D97-AF65-F5344CB8AC3E}">
        <p14:creationId xmlns:p14="http://schemas.microsoft.com/office/powerpoint/2010/main" val="73671988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DFB2C3-4A00-7568-7D2A-B54F6DCA46A1}"/>
            </a:ext>
          </a:extLst>
        </p:cNvPr>
        <p:cNvGrpSpPr/>
        <p:nvPr/>
      </p:nvGrpSpPr>
      <p:grpSpPr>
        <a:xfrm>
          <a:off x="0" y="0"/>
          <a:ext cx="0" cy="0"/>
          <a:chOff x="0" y="0"/>
          <a:chExt cx="0" cy="0"/>
        </a:xfrm>
      </p:grpSpPr>
      <p:graphicFrame>
        <p:nvGraphicFramePr>
          <p:cNvPr id="6" name="Таблица 5">
            <a:extLst>
              <a:ext uri="{FF2B5EF4-FFF2-40B4-BE49-F238E27FC236}">
                <a16:creationId xmlns:a16="http://schemas.microsoft.com/office/drawing/2014/main" id="{DD77FC16-4ADF-C730-4AC6-AB4809FAFDB2}"/>
              </a:ext>
            </a:extLst>
          </p:cNvPr>
          <p:cNvGraphicFramePr>
            <a:graphicFrameLocks noGrp="1"/>
          </p:cNvGraphicFramePr>
          <p:nvPr/>
        </p:nvGraphicFramePr>
        <p:xfrm>
          <a:off x="990600" y="365126"/>
          <a:ext cx="10210800" cy="1018309"/>
        </p:xfrm>
        <a:graphic>
          <a:graphicData uri="http://schemas.openxmlformats.org/drawingml/2006/table">
            <a:tbl>
              <a:tblPr/>
              <a:tblGrid>
                <a:gridCol w="10210800">
                  <a:extLst>
                    <a:ext uri="{9D8B030D-6E8A-4147-A177-3AD203B41FA5}">
                      <a16:colId xmlns:a16="http://schemas.microsoft.com/office/drawing/2014/main" val="2263043944"/>
                    </a:ext>
                  </a:extLst>
                </a:gridCol>
              </a:tblGrid>
              <a:tr h="1018309">
                <a:tc>
                  <a:txBody>
                    <a:bodyPr/>
                    <a:lstStyle/>
                    <a:p>
                      <a:r>
                        <a:rPr lang="en-US" sz="4200" dirty="0">
                          <a:latin typeface="Cambria" panose="02040503050406030204" pitchFamily="18" charset="0"/>
                          <a:ea typeface="Cambria" panose="02040503050406030204" pitchFamily="18" charset="0"/>
                          <a:cs typeface="Arial" panose="020B0604020202020204" pitchFamily="34" charset="0"/>
                        </a:rPr>
                        <a:t>Linux-</a:t>
                      </a:r>
                      <a:r>
                        <a:rPr lang="ru-RU" sz="4200" dirty="0">
                          <a:latin typeface="Cambria" panose="02040503050406030204" pitchFamily="18" charset="0"/>
                          <a:ea typeface="Cambria" panose="02040503050406030204" pitchFamily="18" charset="0"/>
                          <a:cs typeface="Arial" panose="020B0604020202020204" pitchFamily="34" charset="0"/>
                        </a:rPr>
                        <a:t>демон</a:t>
                      </a:r>
                    </a:p>
                  </a:txBody>
                  <a:tcPr marL="0" marR="0" marT="0" marB="0" anchor="ctr">
                    <a:lnL w="12700" cmpd="sng">
                      <a:noFill/>
                      <a:prstDash val="solid"/>
                    </a:lnL>
                    <a:lnR w="12700" cmpd="sng">
                      <a:noFill/>
                      <a:prstDash val="solid"/>
                    </a:lnR>
                    <a:lnT w="12700" cmpd="sng">
                      <a:noFill/>
                      <a:prstDash val="soli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50384404"/>
                  </a:ext>
                </a:extLst>
              </a:tr>
            </a:tbl>
          </a:graphicData>
        </a:graphic>
      </p:graphicFrame>
      <p:sp>
        <p:nvSpPr>
          <p:cNvPr id="2" name="Rectangle 2">
            <a:extLst>
              <a:ext uri="{FF2B5EF4-FFF2-40B4-BE49-F238E27FC236}">
                <a16:creationId xmlns:a16="http://schemas.microsoft.com/office/drawing/2014/main" id="{6C6F8A5A-F2DE-30FB-3920-4F116486CAFE}"/>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LID4096"/>
          </a:p>
        </p:txBody>
      </p:sp>
      <p:sp>
        <p:nvSpPr>
          <p:cNvPr id="7" name="Объект 6">
            <a:extLst>
              <a:ext uri="{FF2B5EF4-FFF2-40B4-BE49-F238E27FC236}">
                <a16:creationId xmlns:a16="http://schemas.microsoft.com/office/drawing/2014/main" id="{389FF4F3-573A-E56B-D456-6E4EB3FEF3B5}"/>
              </a:ext>
            </a:extLst>
          </p:cNvPr>
          <p:cNvSpPr>
            <a:spLocks noGrp="1"/>
          </p:cNvSpPr>
          <p:nvPr>
            <p:ph idx="1"/>
          </p:nvPr>
        </p:nvSpPr>
        <p:spPr>
          <a:xfrm>
            <a:off x="838200" y="1622724"/>
            <a:ext cx="10363200" cy="4993229"/>
          </a:xfrm>
        </p:spPr>
        <p:txBody>
          <a:bodyPr>
            <a:normAutofit lnSpcReduction="10000"/>
          </a:bodyPr>
          <a:lstStyle/>
          <a:p>
            <a:pPr marL="0" indent="0">
              <a:buNone/>
            </a:pPr>
            <a:r>
              <a:rPr lang="ru-RU" dirty="0">
                <a:solidFill>
                  <a:srgbClr val="000000"/>
                </a:solidFill>
                <a:latin typeface="Cambria" panose="02040503050406030204" pitchFamily="18" charset="0"/>
                <a:ea typeface="Cambria" panose="02040503050406030204" pitchFamily="18" charset="0"/>
              </a:rPr>
              <a:t>Добавление сервиса на уровне системы с помощью </a:t>
            </a:r>
            <a:r>
              <a:rPr lang="en-US" dirty="0" err="1">
                <a:solidFill>
                  <a:srgbClr val="000000"/>
                </a:solidFill>
                <a:latin typeface="Cambria" panose="02040503050406030204" pitchFamily="18" charset="0"/>
                <a:ea typeface="Cambria" panose="02040503050406030204" pitchFamily="18" charset="0"/>
              </a:rPr>
              <a:t>Systemd</a:t>
            </a:r>
            <a:r>
              <a:rPr lang="en-US" dirty="0">
                <a:solidFill>
                  <a:srgbClr val="000000"/>
                </a:solidFill>
                <a:latin typeface="Cambria" panose="02040503050406030204" pitchFamily="18" charset="0"/>
                <a:ea typeface="Cambria" panose="02040503050406030204" pitchFamily="18" charset="0"/>
              </a:rPr>
              <a:t>:</a:t>
            </a:r>
            <a:endParaRPr lang="en-US" dirty="0">
              <a:latin typeface="Cambria" panose="02040503050406030204" pitchFamily="18" charset="0"/>
              <a:ea typeface="Cambria" panose="02040503050406030204" pitchFamily="18" charset="0"/>
            </a:endParaRPr>
          </a:p>
          <a:p>
            <a:pPr marL="233363" indent="-233363">
              <a:buFont typeface="+mj-lt"/>
              <a:buAutoNum type="arabicPeriod" startAt="3"/>
            </a:pPr>
            <a:r>
              <a:rPr lang="ru-RU" dirty="0">
                <a:solidFill>
                  <a:srgbClr val="000000"/>
                </a:solidFill>
                <a:latin typeface="Cambria" panose="02040503050406030204" pitchFamily="18" charset="0"/>
                <a:ea typeface="Cambria" panose="02040503050406030204" pitchFamily="18" charset="0"/>
              </a:rPr>
              <a:t>Располагаем </a:t>
            </a:r>
            <a:r>
              <a:rPr lang="ru-RU" dirty="0">
                <a:latin typeface="Cambria" panose="02040503050406030204" pitchFamily="18" charset="0"/>
                <a:ea typeface="Cambria" panose="02040503050406030204" pitchFamily="18" charset="0"/>
                <a:hlinkClick r:id="rId2">
                  <a:extLst>
                    <a:ext uri="{A12FA001-AC4F-418D-AE19-62706E023703}">
                      <ahyp:hlinkClr xmlns:ahyp="http://schemas.microsoft.com/office/drawing/2018/hyperlinkcolor" val="tx"/>
                    </a:ext>
                  </a:extLst>
                </a:hlinkClick>
              </a:rPr>
              <a:t>файл описания </a:t>
            </a:r>
            <a:r>
              <a:rPr lang="en-US" b="1" dirty="0">
                <a:solidFill>
                  <a:srgbClr val="000000"/>
                </a:solidFill>
                <a:latin typeface="Cambria" panose="02040503050406030204" pitchFamily="18" charset="0"/>
                <a:ea typeface="Cambria" panose="02040503050406030204" pitchFamily="18" charset="0"/>
              </a:rPr>
              <a:t>&lt;</a:t>
            </a:r>
            <a:r>
              <a:rPr lang="ru-RU" b="1" dirty="0">
                <a:solidFill>
                  <a:srgbClr val="000000"/>
                </a:solidFill>
                <a:latin typeface="Cambria" panose="02040503050406030204" pitchFamily="18" charset="0"/>
                <a:ea typeface="Cambria" panose="02040503050406030204" pitchFamily="18" charset="0"/>
              </a:rPr>
              <a:t>имя демона</a:t>
            </a:r>
            <a:r>
              <a:rPr lang="en-US" b="1" dirty="0">
                <a:solidFill>
                  <a:srgbClr val="000000"/>
                </a:solidFill>
                <a:latin typeface="Cambria" panose="02040503050406030204" pitchFamily="18" charset="0"/>
                <a:ea typeface="Cambria" panose="02040503050406030204" pitchFamily="18" charset="0"/>
              </a:rPr>
              <a:t>&gt;.service</a:t>
            </a:r>
            <a:r>
              <a:rPr lang="ru-RU" b="1" dirty="0">
                <a:solidFill>
                  <a:srgbClr val="000000"/>
                </a:solidFill>
                <a:latin typeface="Cambria" panose="02040503050406030204" pitchFamily="18" charset="0"/>
                <a:ea typeface="Cambria" panose="02040503050406030204" pitchFamily="18" charset="0"/>
              </a:rPr>
              <a:t> </a:t>
            </a:r>
            <a:r>
              <a:rPr lang="ru-RU" dirty="0">
                <a:solidFill>
                  <a:srgbClr val="000000"/>
                </a:solidFill>
                <a:latin typeface="Cambria" panose="02040503050406030204" pitchFamily="18" charset="0"/>
                <a:ea typeface="Cambria" panose="02040503050406030204" pitchFamily="18" charset="0"/>
              </a:rPr>
              <a:t>в каталоге </a:t>
            </a:r>
            <a:r>
              <a:rPr lang="en-US" b="1" dirty="0">
                <a:solidFill>
                  <a:srgbClr val="000000"/>
                </a:solidFill>
                <a:latin typeface="Cambria" panose="02040503050406030204" pitchFamily="18" charset="0"/>
                <a:ea typeface="Cambria" panose="02040503050406030204" pitchFamily="18" charset="0"/>
              </a:rPr>
              <a:t>/</a:t>
            </a:r>
            <a:r>
              <a:rPr lang="en-US" b="1" dirty="0" err="1">
                <a:solidFill>
                  <a:srgbClr val="000000"/>
                </a:solidFill>
                <a:latin typeface="Cambria" panose="02040503050406030204" pitchFamily="18" charset="0"/>
                <a:ea typeface="Cambria" panose="02040503050406030204" pitchFamily="18" charset="0"/>
              </a:rPr>
              <a:t>etc</a:t>
            </a:r>
            <a:r>
              <a:rPr lang="en-US" b="1" dirty="0">
                <a:solidFill>
                  <a:srgbClr val="000000"/>
                </a:solidFill>
                <a:latin typeface="Cambria" panose="02040503050406030204" pitchFamily="18" charset="0"/>
                <a:ea typeface="Cambria" panose="02040503050406030204" pitchFamily="18" charset="0"/>
              </a:rPr>
              <a:t>/</a:t>
            </a:r>
            <a:r>
              <a:rPr lang="en-US" b="1" dirty="0" err="1">
                <a:solidFill>
                  <a:srgbClr val="000000"/>
                </a:solidFill>
                <a:latin typeface="Cambria" panose="02040503050406030204" pitchFamily="18" charset="0"/>
                <a:ea typeface="Cambria" panose="02040503050406030204" pitchFamily="18" charset="0"/>
              </a:rPr>
              <a:t>systemd</a:t>
            </a:r>
            <a:r>
              <a:rPr lang="en-US" b="1" dirty="0">
                <a:solidFill>
                  <a:srgbClr val="000000"/>
                </a:solidFill>
                <a:latin typeface="Cambria" panose="02040503050406030204" pitchFamily="18" charset="0"/>
                <a:ea typeface="Cambria" panose="02040503050406030204" pitchFamily="18" charset="0"/>
              </a:rPr>
              <a:t>/system</a:t>
            </a:r>
          </a:p>
          <a:p>
            <a:pPr marL="233363" indent="-233363">
              <a:buFont typeface="+mj-lt"/>
              <a:buAutoNum type="arabicPeriod" startAt="3"/>
            </a:pPr>
            <a:endParaRPr lang="en-US" i="0" dirty="0">
              <a:solidFill>
                <a:srgbClr val="000000"/>
              </a:solidFill>
              <a:effectLst/>
              <a:latin typeface="Cambria" panose="02040503050406030204" pitchFamily="18" charset="0"/>
              <a:ea typeface="Cambria" panose="02040503050406030204" pitchFamily="18" charset="0"/>
            </a:endParaRPr>
          </a:p>
          <a:p>
            <a:pPr marL="233363" indent="-233363">
              <a:buFont typeface="+mj-lt"/>
              <a:buAutoNum type="arabicPeriod" startAt="3"/>
            </a:pPr>
            <a:endParaRPr lang="en-US" dirty="0">
              <a:solidFill>
                <a:srgbClr val="000000"/>
              </a:solidFill>
              <a:latin typeface="Cambria" panose="02040503050406030204" pitchFamily="18" charset="0"/>
              <a:ea typeface="Cambria" panose="02040503050406030204" pitchFamily="18" charset="0"/>
            </a:endParaRPr>
          </a:p>
          <a:p>
            <a:pPr marL="233363" indent="-233363">
              <a:buFont typeface="+mj-lt"/>
              <a:buAutoNum type="arabicPeriod" startAt="3"/>
            </a:pPr>
            <a:endParaRPr lang="ru-RU" dirty="0">
              <a:solidFill>
                <a:srgbClr val="000000"/>
              </a:solidFill>
              <a:latin typeface="Cambria" panose="02040503050406030204" pitchFamily="18" charset="0"/>
              <a:ea typeface="Cambria" panose="02040503050406030204" pitchFamily="18" charset="0"/>
            </a:endParaRPr>
          </a:p>
          <a:p>
            <a:pPr marL="233363" indent="-233363">
              <a:buFont typeface="+mj-lt"/>
              <a:buAutoNum type="arabicPeriod" startAt="3"/>
            </a:pPr>
            <a:r>
              <a:rPr lang="en-US" dirty="0">
                <a:solidFill>
                  <a:srgbClr val="000000"/>
                </a:solidFill>
                <a:latin typeface="Cambria" panose="02040503050406030204" pitchFamily="18" charset="0"/>
                <a:ea typeface="Cambria" panose="02040503050406030204" pitchFamily="18" charset="0"/>
              </a:rPr>
              <a:t>(</a:t>
            </a:r>
            <a:r>
              <a:rPr lang="ru-RU" dirty="0">
                <a:solidFill>
                  <a:srgbClr val="000000"/>
                </a:solidFill>
                <a:latin typeface="Cambria" panose="02040503050406030204" pitchFamily="18" charset="0"/>
                <a:ea typeface="Cambria" panose="02040503050406030204" pitchFamily="18" charset="0"/>
              </a:rPr>
              <a:t>Опционально) Создаём каталог </a:t>
            </a:r>
            <a:r>
              <a:rPr lang="ru-RU" b="1" dirty="0">
                <a:solidFill>
                  <a:srgbClr val="000000"/>
                </a:solidFill>
                <a:latin typeface="Cambria" panose="02040503050406030204" pitchFamily="18" charset="0"/>
                <a:ea typeface="Cambria" panose="02040503050406030204" pitchFamily="18" charset="0"/>
              </a:rPr>
              <a:t>/</a:t>
            </a:r>
            <a:r>
              <a:rPr lang="en-US" b="1" dirty="0" err="1">
                <a:solidFill>
                  <a:srgbClr val="000000"/>
                </a:solidFill>
                <a:latin typeface="Cambria" panose="02040503050406030204" pitchFamily="18" charset="0"/>
                <a:ea typeface="Cambria" panose="02040503050406030204" pitchFamily="18" charset="0"/>
              </a:rPr>
              <a:t>etc</a:t>
            </a:r>
            <a:r>
              <a:rPr lang="en-US" b="1" dirty="0">
                <a:solidFill>
                  <a:srgbClr val="000000"/>
                </a:solidFill>
                <a:latin typeface="Cambria" panose="02040503050406030204" pitchFamily="18" charset="0"/>
                <a:ea typeface="Cambria" panose="02040503050406030204" pitchFamily="18" charset="0"/>
              </a:rPr>
              <a:t>/&lt;</a:t>
            </a:r>
            <a:r>
              <a:rPr lang="ru-RU" b="1" dirty="0">
                <a:solidFill>
                  <a:srgbClr val="000000"/>
                </a:solidFill>
                <a:latin typeface="Cambria" panose="02040503050406030204" pitchFamily="18" charset="0"/>
                <a:ea typeface="Cambria" panose="02040503050406030204" pitchFamily="18" charset="0"/>
              </a:rPr>
              <a:t>имя демона</a:t>
            </a:r>
            <a:r>
              <a:rPr lang="en-US" b="1" dirty="0">
                <a:solidFill>
                  <a:srgbClr val="000000"/>
                </a:solidFill>
                <a:latin typeface="Cambria" panose="02040503050406030204" pitchFamily="18" charset="0"/>
                <a:ea typeface="Cambria" panose="02040503050406030204" pitchFamily="18" charset="0"/>
              </a:rPr>
              <a:t>&gt;</a:t>
            </a:r>
            <a:r>
              <a:rPr lang="ru-RU" b="1" dirty="0">
                <a:solidFill>
                  <a:srgbClr val="000000"/>
                </a:solidFill>
                <a:latin typeface="Cambria" panose="02040503050406030204" pitchFamily="18" charset="0"/>
                <a:ea typeface="Cambria" panose="02040503050406030204" pitchFamily="18" charset="0"/>
              </a:rPr>
              <a:t> </a:t>
            </a:r>
            <a:r>
              <a:rPr lang="ru-RU" dirty="0">
                <a:solidFill>
                  <a:srgbClr val="000000"/>
                </a:solidFill>
                <a:latin typeface="Cambria" panose="02040503050406030204" pitchFamily="18" charset="0"/>
                <a:ea typeface="Cambria" panose="02040503050406030204" pitchFamily="18" charset="0"/>
              </a:rPr>
              <a:t>в котором располагаем конфигурационные файлы которые будут использоваться самим демоном</a:t>
            </a:r>
          </a:p>
          <a:p>
            <a:pPr marL="233363" indent="-233363">
              <a:buFont typeface="+mj-lt"/>
              <a:buAutoNum type="arabicPeriod" startAt="3"/>
            </a:pPr>
            <a:r>
              <a:rPr lang="ru-RU" i="0" dirty="0">
                <a:solidFill>
                  <a:srgbClr val="000000"/>
                </a:solidFill>
                <a:effectLst/>
                <a:latin typeface="Cambria" panose="02040503050406030204" pitchFamily="18" charset="0"/>
                <a:ea typeface="Cambria" panose="02040503050406030204" pitchFamily="18" charset="0"/>
              </a:rPr>
              <a:t>(</a:t>
            </a:r>
            <a:r>
              <a:rPr lang="ru-RU" i="0" dirty="0" err="1">
                <a:solidFill>
                  <a:srgbClr val="000000"/>
                </a:solidFill>
                <a:effectLst/>
                <a:latin typeface="Cambria" panose="02040503050406030204" pitchFamily="18" charset="0"/>
                <a:ea typeface="Cambria" panose="02040503050406030204" pitchFamily="18" charset="0"/>
              </a:rPr>
              <a:t>Справочно</a:t>
            </a:r>
            <a:r>
              <a:rPr lang="ru-RU" dirty="0">
                <a:solidFill>
                  <a:srgbClr val="000000"/>
                </a:solidFill>
                <a:latin typeface="Cambria" panose="02040503050406030204" pitchFamily="18" charset="0"/>
                <a:ea typeface="Cambria" panose="02040503050406030204" pitchFamily="18" charset="0"/>
              </a:rPr>
              <a:t>) </a:t>
            </a:r>
            <a:r>
              <a:rPr lang="ru-RU" i="0" dirty="0">
                <a:solidFill>
                  <a:srgbClr val="000000"/>
                </a:solidFill>
                <a:effectLst/>
                <a:latin typeface="Cambria" panose="02040503050406030204" pitchFamily="18" charset="0"/>
                <a:ea typeface="Cambria" panose="02040503050406030204" pitchFamily="18" charset="0"/>
              </a:rPr>
              <a:t>Файлы логов обычно располагают в каталоге </a:t>
            </a:r>
            <a:r>
              <a:rPr lang="ru-RU" b="1" i="0" dirty="0">
                <a:solidFill>
                  <a:srgbClr val="000000"/>
                </a:solidFill>
                <a:effectLst/>
                <a:latin typeface="Cambria" panose="02040503050406030204" pitchFamily="18" charset="0"/>
                <a:ea typeface="Cambria" panose="02040503050406030204" pitchFamily="18" charset="0"/>
              </a:rPr>
              <a:t>/</a:t>
            </a:r>
            <a:r>
              <a:rPr lang="en-US" b="1" dirty="0">
                <a:solidFill>
                  <a:srgbClr val="000000"/>
                </a:solidFill>
                <a:latin typeface="Cambria" panose="02040503050406030204" pitchFamily="18" charset="0"/>
                <a:ea typeface="Cambria" panose="02040503050406030204" pitchFamily="18" charset="0"/>
              </a:rPr>
              <a:t>var/log</a:t>
            </a:r>
            <a:endParaRPr lang="ru-RU" b="1" i="0" dirty="0">
              <a:solidFill>
                <a:srgbClr val="000000"/>
              </a:solidFill>
              <a:effectLst/>
              <a:latin typeface="Cambria" panose="02040503050406030204" pitchFamily="18" charset="0"/>
              <a:ea typeface="Cambria" panose="02040503050406030204" pitchFamily="18" charset="0"/>
            </a:endParaRPr>
          </a:p>
          <a:p>
            <a:pPr marL="0" indent="0">
              <a:buNone/>
            </a:pPr>
            <a:endParaRPr lang="ru-RU" i="0" dirty="0">
              <a:solidFill>
                <a:srgbClr val="000000"/>
              </a:solidFill>
              <a:effectLst/>
              <a:latin typeface="Cambria" panose="02040503050406030204" pitchFamily="18" charset="0"/>
              <a:ea typeface="Cambria" panose="02040503050406030204" pitchFamily="18" charset="0"/>
            </a:endParaRPr>
          </a:p>
          <a:p>
            <a:pPr marL="514350" indent="-514350">
              <a:buAutoNum type="arabicPeriod"/>
            </a:pPr>
            <a:endParaRPr lang="en-US" i="0" dirty="0">
              <a:solidFill>
                <a:srgbClr val="000000"/>
              </a:solidFill>
              <a:effectLst/>
              <a:latin typeface="Cambria" panose="02040503050406030204" pitchFamily="18" charset="0"/>
              <a:ea typeface="Cambria" panose="02040503050406030204" pitchFamily="18" charset="0"/>
            </a:endParaRPr>
          </a:p>
        </p:txBody>
      </p:sp>
      <p:pic>
        <p:nvPicPr>
          <p:cNvPr id="8" name="Picture 7">
            <a:extLst>
              <a:ext uri="{FF2B5EF4-FFF2-40B4-BE49-F238E27FC236}">
                <a16:creationId xmlns:a16="http://schemas.microsoft.com/office/drawing/2014/main" id="{82C962A7-5D3D-D44B-9EFB-6CEE1AF07838}"/>
              </a:ext>
            </a:extLst>
          </p:cNvPr>
          <p:cNvPicPr>
            <a:picLocks noChangeAspect="1"/>
          </p:cNvPicPr>
          <p:nvPr/>
        </p:nvPicPr>
        <p:blipFill>
          <a:blip r:embed="rId3"/>
          <a:stretch>
            <a:fillRect/>
          </a:stretch>
        </p:blipFill>
        <p:spPr>
          <a:xfrm>
            <a:off x="1806937" y="3006158"/>
            <a:ext cx="7986452" cy="1082134"/>
          </a:xfrm>
          <a:prstGeom prst="rect">
            <a:avLst/>
          </a:prstGeom>
        </p:spPr>
      </p:pic>
    </p:spTree>
    <p:extLst>
      <p:ext uri="{BB962C8B-B14F-4D97-AF65-F5344CB8AC3E}">
        <p14:creationId xmlns:p14="http://schemas.microsoft.com/office/powerpoint/2010/main" val="92757101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DFB2C3-4A00-7568-7D2A-B54F6DCA46A1}"/>
            </a:ext>
          </a:extLst>
        </p:cNvPr>
        <p:cNvGrpSpPr/>
        <p:nvPr/>
      </p:nvGrpSpPr>
      <p:grpSpPr>
        <a:xfrm>
          <a:off x="0" y="0"/>
          <a:ext cx="0" cy="0"/>
          <a:chOff x="0" y="0"/>
          <a:chExt cx="0" cy="0"/>
        </a:xfrm>
      </p:grpSpPr>
      <p:graphicFrame>
        <p:nvGraphicFramePr>
          <p:cNvPr id="6" name="Таблица 5">
            <a:extLst>
              <a:ext uri="{FF2B5EF4-FFF2-40B4-BE49-F238E27FC236}">
                <a16:creationId xmlns:a16="http://schemas.microsoft.com/office/drawing/2014/main" id="{DD77FC16-4ADF-C730-4AC6-AB4809FAFDB2}"/>
              </a:ext>
            </a:extLst>
          </p:cNvPr>
          <p:cNvGraphicFramePr>
            <a:graphicFrameLocks noGrp="1"/>
          </p:cNvGraphicFramePr>
          <p:nvPr/>
        </p:nvGraphicFramePr>
        <p:xfrm>
          <a:off x="990600" y="365126"/>
          <a:ext cx="10210800" cy="1018309"/>
        </p:xfrm>
        <a:graphic>
          <a:graphicData uri="http://schemas.openxmlformats.org/drawingml/2006/table">
            <a:tbl>
              <a:tblPr/>
              <a:tblGrid>
                <a:gridCol w="10210800">
                  <a:extLst>
                    <a:ext uri="{9D8B030D-6E8A-4147-A177-3AD203B41FA5}">
                      <a16:colId xmlns:a16="http://schemas.microsoft.com/office/drawing/2014/main" val="2263043944"/>
                    </a:ext>
                  </a:extLst>
                </a:gridCol>
              </a:tblGrid>
              <a:tr h="1018309">
                <a:tc>
                  <a:txBody>
                    <a:bodyPr/>
                    <a:lstStyle/>
                    <a:p>
                      <a:r>
                        <a:rPr lang="en-US" sz="4200" dirty="0">
                          <a:latin typeface="Cambria" panose="02040503050406030204" pitchFamily="18" charset="0"/>
                          <a:ea typeface="Cambria" panose="02040503050406030204" pitchFamily="18" charset="0"/>
                          <a:cs typeface="Arial" panose="020B0604020202020204" pitchFamily="34" charset="0"/>
                        </a:rPr>
                        <a:t>Linux-</a:t>
                      </a:r>
                      <a:r>
                        <a:rPr lang="ru-RU" sz="4200" dirty="0">
                          <a:latin typeface="Cambria" panose="02040503050406030204" pitchFamily="18" charset="0"/>
                          <a:ea typeface="Cambria" panose="02040503050406030204" pitchFamily="18" charset="0"/>
                          <a:cs typeface="Arial" panose="020B0604020202020204" pitchFamily="34" charset="0"/>
                        </a:rPr>
                        <a:t>демон</a:t>
                      </a:r>
                    </a:p>
                  </a:txBody>
                  <a:tcPr marL="0" marR="0" marT="0" marB="0" anchor="ctr">
                    <a:lnL w="12700" cmpd="sng">
                      <a:noFill/>
                      <a:prstDash val="solid"/>
                    </a:lnL>
                    <a:lnR w="12700" cmpd="sng">
                      <a:noFill/>
                      <a:prstDash val="solid"/>
                    </a:lnR>
                    <a:lnT w="12700" cmpd="sng">
                      <a:noFill/>
                      <a:prstDash val="soli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50384404"/>
                  </a:ext>
                </a:extLst>
              </a:tr>
            </a:tbl>
          </a:graphicData>
        </a:graphic>
      </p:graphicFrame>
      <p:sp>
        <p:nvSpPr>
          <p:cNvPr id="2" name="Rectangle 2">
            <a:extLst>
              <a:ext uri="{FF2B5EF4-FFF2-40B4-BE49-F238E27FC236}">
                <a16:creationId xmlns:a16="http://schemas.microsoft.com/office/drawing/2014/main" id="{6C6F8A5A-F2DE-30FB-3920-4F116486CAFE}"/>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LID4096"/>
          </a:p>
        </p:txBody>
      </p:sp>
      <p:sp>
        <p:nvSpPr>
          <p:cNvPr id="7" name="Объект 6">
            <a:extLst>
              <a:ext uri="{FF2B5EF4-FFF2-40B4-BE49-F238E27FC236}">
                <a16:creationId xmlns:a16="http://schemas.microsoft.com/office/drawing/2014/main" id="{389FF4F3-573A-E56B-D456-6E4EB3FEF3B5}"/>
              </a:ext>
            </a:extLst>
          </p:cNvPr>
          <p:cNvSpPr>
            <a:spLocks noGrp="1"/>
          </p:cNvSpPr>
          <p:nvPr>
            <p:ph idx="1"/>
          </p:nvPr>
        </p:nvSpPr>
        <p:spPr>
          <a:xfrm>
            <a:off x="838200" y="1622724"/>
            <a:ext cx="10363200" cy="5235276"/>
          </a:xfrm>
        </p:spPr>
        <p:txBody>
          <a:bodyPr>
            <a:normAutofit/>
          </a:bodyPr>
          <a:lstStyle/>
          <a:p>
            <a:pPr marL="0" indent="0">
              <a:buNone/>
            </a:pPr>
            <a:r>
              <a:rPr lang="ru-RU" dirty="0">
                <a:solidFill>
                  <a:srgbClr val="000000"/>
                </a:solidFill>
                <a:latin typeface="Cambria" panose="02040503050406030204" pitchFamily="18" charset="0"/>
                <a:ea typeface="Cambria" panose="02040503050406030204" pitchFamily="18" charset="0"/>
              </a:rPr>
              <a:t>Добавление сервиса на уровне системы с помощью </a:t>
            </a:r>
            <a:r>
              <a:rPr lang="en-US" dirty="0" err="1">
                <a:solidFill>
                  <a:srgbClr val="000000"/>
                </a:solidFill>
                <a:latin typeface="Cambria" panose="02040503050406030204" pitchFamily="18" charset="0"/>
                <a:ea typeface="Cambria" panose="02040503050406030204" pitchFamily="18" charset="0"/>
              </a:rPr>
              <a:t>Systemd</a:t>
            </a:r>
            <a:endParaRPr lang="en-US" dirty="0">
              <a:latin typeface="Cambria" panose="02040503050406030204" pitchFamily="18" charset="0"/>
              <a:ea typeface="Cambria" panose="02040503050406030204" pitchFamily="18" charset="0"/>
            </a:endParaRPr>
          </a:p>
          <a:p>
            <a:pPr marL="0" indent="0">
              <a:buNone/>
            </a:pPr>
            <a:r>
              <a:rPr lang="en-US" dirty="0">
                <a:solidFill>
                  <a:srgbClr val="000000"/>
                </a:solidFill>
                <a:latin typeface="Cambria" panose="02040503050406030204" pitchFamily="18" charset="0"/>
                <a:ea typeface="Cambria" panose="02040503050406030204" pitchFamily="18" charset="0"/>
              </a:rPr>
              <a:t>6</a:t>
            </a:r>
            <a:r>
              <a:rPr lang="ru-RU" dirty="0">
                <a:solidFill>
                  <a:srgbClr val="000000"/>
                </a:solidFill>
                <a:latin typeface="Cambria" panose="02040503050406030204" pitchFamily="18" charset="0"/>
                <a:ea typeface="Cambria" panose="02040503050406030204" pitchFamily="18" charset="0"/>
              </a:rPr>
              <a:t>.Проверяем с помощью команды </a:t>
            </a:r>
            <a:r>
              <a:rPr lang="en-US" b="1" dirty="0" err="1">
                <a:latin typeface="Cambria" panose="02040503050406030204" pitchFamily="18" charset="0"/>
                <a:ea typeface="Cambria" panose="02040503050406030204" pitchFamily="18" charset="0"/>
                <a:hlinkClick r:id="rId2">
                  <a:extLst>
                    <a:ext uri="{A12FA001-AC4F-418D-AE19-62706E023703}">
                      <ahyp:hlinkClr xmlns:ahyp="http://schemas.microsoft.com/office/drawing/2018/hyperlinkcolor" val="tx"/>
                    </a:ext>
                  </a:extLst>
                </a:hlinkClick>
              </a:rPr>
              <a:t>systemctl</a:t>
            </a:r>
            <a:r>
              <a:rPr lang="en-US" dirty="0">
                <a:solidFill>
                  <a:srgbClr val="000000"/>
                </a:solidFill>
                <a:latin typeface="Cambria" panose="02040503050406030204" pitchFamily="18" charset="0"/>
                <a:ea typeface="Cambria" panose="02040503050406030204" pitchFamily="18" charset="0"/>
              </a:rPr>
              <a:t>, </a:t>
            </a:r>
            <a:r>
              <a:rPr lang="ru-RU" dirty="0">
                <a:solidFill>
                  <a:srgbClr val="000000"/>
                </a:solidFill>
                <a:latin typeface="Cambria" panose="02040503050406030204" pitchFamily="18" charset="0"/>
                <a:ea typeface="Cambria" panose="02040503050406030204" pitchFamily="18" charset="0"/>
              </a:rPr>
              <a:t>что система распознала описание сервиса</a:t>
            </a:r>
          </a:p>
          <a:p>
            <a:pPr marL="0" indent="0">
              <a:buNone/>
            </a:pPr>
            <a:endParaRPr lang="ru-RU" i="0" dirty="0">
              <a:solidFill>
                <a:srgbClr val="000000"/>
              </a:solidFill>
              <a:effectLst/>
              <a:latin typeface="Cambria" panose="02040503050406030204" pitchFamily="18" charset="0"/>
              <a:ea typeface="Cambria" panose="02040503050406030204" pitchFamily="18" charset="0"/>
            </a:endParaRPr>
          </a:p>
          <a:p>
            <a:pPr marL="0" indent="0">
              <a:buNone/>
            </a:pPr>
            <a:endParaRPr lang="ru-RU" dirty="0">
              <a:solidFill>
                <a:srgbClr val="000000"/>
              </a:solidFill>
              <a:latin typeface="Cambria" panose="02040503050406030204" pitchFamily="18" charset="0"/>
              <a:ea typeface="Cambria" panose="02040503050406030204" pitchFamily="18" charset="0"/>
            </a:endParaRPr>
          </a:p>
          <a:p>
            <a:pPr marL="0" indent="0">
              <a:buNone/>
            </a:pPr>
            <a:endParaRPr lang="ru-RU" i="0" dirty="0">
              <a:solidFill>
                <a:srgbClr val="000000"/>
              </a:solidFill>
              <a:effectLst/>
              <a:latin typeface="Cambria" panose="02040503050406030204" pitchFamily="18" charset="0"/>
              <a:ea typeface="Cambria" panose="02040503050406030204" pitchFamily="18" charset="0"/>
            </a:endParaRPr>
          </a:p>
          <a:p>
            <a:pPr marL="0" indent="0">
              <a:buNone/>
            </a:pPr>
            <a:endParaRPr lang="ru-RU" dirty="0">
              <a:solidFill>
                <a:srgbClr val="000000"/>
              </a:solidFill>
              <a:latin typeface="Cambria" panose="02040503050406030204" pitchFamily="18" charset="0"/>
              <a:ea typeface="Cambria" panose="02040503050406030204" pitchFamily="18" charset="0"/>
            </a:endParaRPr>
          </a:p>
          <a:p>
            <a:pPr marL="0" indent="0">
              <a:buNone/>
            </a:pPr>
            <a:endParaRPr lang="ru-RU" i="0" dirty="0">
              <a:solidFill>
                <a:srgbClr val="000000"/>
              </a:solidFill>
              <a:effectLst/>
              <a:latin typeface="Cambria" panose="02040503050406030204" pitchFamily="18" charset="0"/>
              <a:ea typeface="Cambria" panose="02040503050406030204" pitchFamily="18" charset="0"/>
            </a:endParaRPr>
          </a:p>
          <a:p>
            <a:pPr marL="514350" indent="-514350">
              <a:buAutoNum type="arabicPeriod"/>
            </a:pPr>
            <a:endParaRPr lang="en-US" i="0" dirty="0">
              <a:solidFill>
                <a:srgbClr val="000000"/>
              </a:solidFill>
              <a:effectLst/>
              <a:latin typeface="Cambria" panose="02040503050406030204" pitchFamily="18" charset="0"/>
              <a:ea typeface="Cambria" panose="02040503050406030204" pitchFamily="18" charset="0"/>
            </a:endParaRPr>
          </a:p>
          <a:p>
            <a:pPr marL="0" indent="0">
              <a:buNone/>
            </a:pPr>
            <a:endParaRPr lang="ru-RU" i="0" dirty="0">
              <a:solidFill>
                <a:srgbClr val="000000"/>
              </a:solidFill>
              <a:effectLst/>
              <a:latin typeface="Cambria" panose="02040503050406030204" pitchFamily="18" charset="0"/>
              <a:ea typeface="Cambria" panose="02040503050406030204" pitchFamily="18" charset="0"/>
            </a:endParaRPr>
          </a:p>
        </p:txBody>
      </p:sp>
      <p:pic>
        <p:nvPicPr>
          <p:cNvPr id="4" name="Picture 3">
            <a:extLst>
              <a:ext uri="{FF2B5EF4-FFF2-40B4-BE49-F238E27FC236}">
                <a16:creationId xmlns:a16="http://schemas.microsoft.com/office/drawing/2014/main" id="{D7F351B3-F9FD-D5B5-5E23-0409136C5614}"/>
              </a:ext>
            </a:extLst>
          </p:cNvPr>
          <p:cNvPicPr>
            <a:picLocks noChangeAspect="1"/>
          </p:cNvPicPr>
          <p:nvPr/>
        </p:nvPicPr>
        <p:blipFill>
          <a:blip r:embed="rId3"/>
          <a:stretch>
            <a:fillRect/>
          </a:stretch>
        </p:blipFill>
        <p:spPr>
          <a:xfrm>
            <a:off x="2820633" y="3086841"/>
            <a:ext cx="6550734" cy="1931627"/>
          </a:xfrm>
          <a:prstGeom prst="rect">
            <a:avLst/>
          </a:prstGeom>
        </p:spPr>
      </p:pic>
    </p:spTree>
    <p:extLst>
      <p:ext uri="{BB962C8B-B14F-4D97-AF65-F5344CB8AC3E}">
        <p14:creationId xmlns:p14="http://schemas.microsoft.com/office/powerpoint/2010/main" val="44593912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DFB2C3-4A00-7568-7D2A-B54F6DCA46A1}"/>
            </a:ext>
          </a:extLst>
        </p:cNvPr>
        <p:cNvGrpSpPr/>
        <p:nvPr/>
      </p:nvGrpSpPr>
      <p:grpSpPr>
        <a:xfrm>
          <a:off x="0" y="0"/>
          <a:ext cx="0" cy="0"/>
          <a:chOff x="0" y="0"/>
          <a:chExt cx="0" cy="0"/>
        </a:xfrm>
      </p:grpSpPr>
      <p:graphicFrame>
        <p:nvGraphicFramePr>
          <p:cNvPr id="6" name="Таблица 5">
            <a:extLst>
              <a:ext uri="{FF2B5EF4-FFF2-40B4-BE49-F238E27FC236}">
                <a16:creationId xmlns:a16="http://schemas.microsoft.com/office/drawing/2014/main" id="{DD77FC16-4ADF-C730-4AC6-AB4809FAFDB2}"/>
              </a:ext>
            </a:extLst>
          </p:cNvPr>
          <p:cNvGraphicFramePr>
            <a:graphicFrameLocks noGrp="1"/>
          </p:cNvGraphicFramePr>
          <p:nvPr/>
        </p:nvGraphicFramePr>
        <p:xfrm>
          <a:off x="990600" y="365126"/>
          <a:ext cx="10210800" cy="1018309"/>
        </p:xfrm>
        <a:graphic>
          <a:graphicData uri="http://schemas.openxmlformats.org/drawingml/2006/table">
            <a:tbl>
              <a:tblPr/>
              <a:tblGrid>
                <a:gridCol w="10210800">
                  <a:extLst>
                    <a:ext uri="{9D8B030D-6E8A-4147-A177-3AD203B41FA5}">
                      <a16:colId xmlns:a16="http://schemas.microsoft.com/office/drawing/2014/main" val="2263043944"/>
                    </a:ext>
                  </a:extLst>
                </a:gridCol>
              </a:tblGrid>
              <a:tr h="1018309">
                <a:tc>
                  <a:txBody>
                    <a:bodyPr/>
                    <a:lstStyle/>
                    <a:p>
                      <a:r>
                        <a:rPr lang="en-US" sz="4200" dirty="0">
                          <a:latin typeface="Cambria" panose="02040503050406030204" pitchFamily="18" charset="0"/>
                          <a:ea typeface="Cambria" panose="02040503050406030204" pitchFamily="18" charset="0"/>
                          <a:cs typeface="Arial" panose="020B0604020202020204" pitchFamily="34" charset="0"/>
                        </a:rPr>
                        <a:t>Linux-</a:t>
                      </a:r>
                      <a:r>
                        <a:rPr lang="ru-RU" sz="4200" dirty="0">
                          <a:latin typeface="Cambria" panose="02040503050406030204" pitchFamily="18" charset="0"/>
                          <a:ea typeface="Cambria" panose="02040503050406030204" pitchFamily="18" charset="0"/>
                          <a:cs typeface="Arial" panose="020B0604020202020204" pitchFamily="34" charset="0"/>
                        </a:rPr>
                        <a:t>демон</a:t>
                      </a:r>
                    </a:p>
                  </a:txBody>
                  <a:tcPr marL="0" marR="0" marT="0" marB="0" anchor="ctr">
                    <a:lnL w="12700" cmpd="sng">
                      <a:noFill/>
                      <a:prstDash val="solid"/>
                    </a:lnL>
                    <a:lnR w="12700" cmpd="sng">
                      <a:noFill/>
                      <a:prstDash val="solid"/>
                    </a:lnR>
                    <a:lnT w="12700" cmpd="sng">
                      <a:noFill/>
                      <a:prstDash val="soli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50384404"/>
                  </a:ext>
                </a:extLst>
              </a:tr>
            </a:tbl>
          </a:graphicData>
        </a:graphic>
      </p:graphicFrame>
      <p:sp>
        <p:nvSpPr>
          <p:cNvPr id="2" name="Rectangle 2">
            <a:extLst>
              <a:ext uri="{FF2B5EF4-FFF2-40B4-BE49-F238E27FC236}">
                <a16:creationId xmlns:a16="http://schemas.microsoft.com/office/drawing/2014/main" id="{6C6F8A5A-F2DE-30FB-3920-4F116486CAFE}"/>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LID4096"/>
          </a:p>
        </p:txBody>
      </p:sp>
      <p:sp>
        <p:nvSpPr>
          <p:cNvPr id="7" name="Объект 6">
            <a:extLst>
              <a:ext uri="{FF2B5EF4-FFF2-40B4-BE49-F238E27FC236}">
                <a16:creationId xmlns:a16="http://schemas.microsoft.com/office/drawing/2014/main" id="{389FF4F3-573A-E56B-D456-6E4EB3FEF3B5}"/>
              </a:ext>
            </a:extLst>
          </p:cNvPr>
          <p:cNvSpPr>
            <a:spLocks noGrp="1"/>
          </p:cNvSpPr>
          <p:nvPr>
            <p:ph idx="1"/>
          </p:nvPr>
        </p:nvSpPr>
        <p:spPr>
          <a:xfrm>
            <a:off x="838200" y="1622724"/>
            <a:ext cx="10363200" cy="5235276"/>
          </a:xfrm>
        </p:spPr>
        <p:txBody>
          <a:bodyPr>
            <a:normAutofit/>
          </a:bodyPr>
          <a:lstStyle/>
          <a:p>
            <a:pPr marL="0" indent="0">
              <a:buNone/>
            </a:pPr>
            <a:r>
              <a:rPr lang="ru-RU" dirty="0">
                <a:solidFill>
                  <a:srgbClr val="000000"/>
                </a:solidFill>
                <a:latin typeface="Cambria" panose="02040503050406030204" pitchFamily="18" charset="0"/>
                <a:ea typeface="Cambria" panose="02040503050406030204" pitchFamily="18" charset="0"/>
              </a:rPr>
              <a:t>Добавление сервиса на уровне системы с помощью </a:t>
            </a:r>
            <a:r>
              <a:rPr lang="en-US" dirty="0" err="1">
                <a:solidFill>
                  <a:srgbClr val="000000"/>
                </a:solidFill>
                <a:latin typeface="Cambria" panose="02040503050406030204" pitchFamily="18" charset="0"/>
                <a:ea typeface="Cambria" panose="02040503050406030204" pitchFamily="18" charset="0"/>
              </a:rPr>
              <a:t>Systemd</a:t>
            </a:r>
            <a:r>
              <a:rPr lang="en-US" dirty="0">
                <a:solidFill>
                  <a:srgbClr val="000000"/>
                </a:solidFill>
                <a:latin typeface="Cambria" panose="02040503050406030204" pitchFamily="18" charset="0"/>
                <a:ea typeface="Cambria" panose="02040503050406030204" pitchFamily="18" charset="0"/>
              </a:rPr>
              <a:t> (</a:t>
            </a:r>
            <a:r>
              <a:rPr lang="en-US" dirty="0" err="1">
                <a:solidFill>
                  <a:srgbClr val="000000"/>
                </a:solidFill>
                <a:latin typeface="Cambria" panose="02040503050406030204" pitchFamily="18" charset="0"/>
                <a:ea typeface="Cambria" panose="02040503050406030204" pitchFamily="18" charset="0"/>
              </a:rPr>
              <a:t>auto_daemon.c</a:t>
            </a:r>
            <a:r>
              <a:rPr lang="ru-RU" dirty="0">
                <a:solidFill>
                  <a:srgbClr val="000000"/>
                </a:solidFill>
                <a:latin typeface="Cambria" panose="02040503050406030204" pitchFamily="18" charset="0"/>
                <a:ea typeface="Cambria" panose="02040503050406030204" pitchFamily="18" charset="0"/>
              </a:rPr>
              <a:t> в примерах</a:t>
            </a:r>
            <a:r>
              <a:rPr lang="en-US" dirty="0">
                <a:solidFill>
                  <a:srgbClr val="000000"/>
                </a:solidFill>
                <a:latin typeface="Cambria" panose="02040503050406030204" pitchFamily="18" charset="0"/>
                <a:ea typeface="Cambria" panose="02040503050406030204" pitchFamily="18" charset="0"/>
              </a:rPr>
              <a:t>):</a:t>
            </a:r>
            <a:endParaRPr lang="en-US" dirty="0">
              <a:latin typeface="Cambria" panose="02040503050406030204" pitchFamily="18" charset="0"/>
              <a:ea typeface="Cambria" panose="02040503050406030204" pitchFamily="18" charset="0"/>
            </a:endParaRPr>
          </a:p>
          <a:p>
            <a:pPr marL="0" indent="0">
              <a:buNone/>
            </a:pPr>
            <a:r>
              <a:rPr lang="ru-RU" dirty="0">
                <a:solidFill>
                  <a:srgbClr val="000000"/>
                </a:solidFill>
                <a:latin typeface="Cambria" panose="02040503050406030204" pitchFamily="18" charset="0"/>
                <a:ea typeface="Cambria" panose="02040503050406030204" pitchFamily="18" charset="0"/>
              </a:rPr>
              <a:t>7.Если файл с описанием написан корректно, то будет доступно управление сервисом через команду </a:t>
            </a:r>
            <a:r>
              <a:rPr lang="en-US" b="1" dirty="0" err="1">
                <a:solidFill>
                  <a:srgbClr val="000000"/>
                </a:solidFill>
                <a:latin typeface="Cambria" panose="02040503050406030204" pitchFamily="18" charset="0"/>
                <a:ea typeface="Cambria" panose="02040503050406030204" pitchFamily="18" charset="0"/>
              </a:rPr>
              <a:t>systemctl</a:t>
            </a:r>
            <a:endParaRPr lang="ru-RU" b="1" i="0" dirty="0">
              <a:solidFill>
                <a:srgbClr val="000000"/>
              </a:solidFill>
              <a:effectLst/>
              <a:latin typeface="Cambria" panose="02040503050406030204" pitchFamily="18" charset="0"/>
              <a:ea typeface="Cambria" panose="02040503050406030204" pitchFamily="18" charset="0"/>
            </a:endParaRPr>
          </a:p>
          <a:p>
            <a:pPr marL="0" indent="0">
              <a:buNone/>
            </a:pPr>
            <a:endParaRPr lang="ru-RU" i="0" dirty="0">
              <a:solidFill>
                <a:srgbClr val="000000"/>
              </a:solidFill>
              <a:effectLst/>
              <a:latin typeface="Cambria" panose="02040503050406030204" pitchFamily="18" charset="0"/>
              <a:ea typeface="Cambria" panose="02040503050406030204" pitchFamily="18" charset="0"/>
            </a:endParaRPr>
          </a:p>
          <a:p>
            <a:pPr marL="0" indent="0">
              <a:buNone/>
            </a:pPr>
            <a:endParaRPr lang="ru-RU" dirty="0">
              <a:solidFill>
                <a:srgbClr val="000000"/>
              </a:solidFill>
              <a:latin typeface="Cambria" panose="02040503050406030204" pitchFamily="18" charset="0"/>
              <a:ea typeface="Cambria" panose="02040503050406030204" pitchFamily="18" charset="0"/>
            </a:endParaRPr>
          </a:p>
          <a:p>
            <a:pPr marL="0" indent="0">
              <a:buNone/>
            </a:pPr>
            <a:endParaRPr lang="ru-RU" i="0" dirty="0">
              <a:solidFill>
                <a:srgbClr val="000000"/>
              </a:solidFill>
              <a:effectLst/>
              <a:latin typeface="Cambria" panose="02040503050406030204" pitchFamily="18" charset="0"/>
              <a:ea typeface="Cambria" panose="02040503050406030204" pitchFamily="18" charset="0"/>
            </a:endParaRPr>
          </a:p>
          <a:p>
            <a:pPr marL="0" indent="0">
              <a:buNone/>
            </a:pPr>
            <a:endParaRPr lang="ru-RU" dirty="0">
              <a:solidFill>
                <a:srgbClr val="000000"/>
              </a:solidFill>
              <a:latin typeface="Cambria" panose="02040503050406030204" pitchFamily="18" charset="0"/>
              <a:ea typeface="Cambria" panose="02040503050406030204" pitchFamily="18" charset="0"/>
            </a:endParaRPr>
          </a:p>
          <a:p>
            <a:pPr marL="0" indent="0">
              <a:buNone/>
            </a:pPr>
            <a:endParaRPr lang="ru-RU" i="0" dirty="0">
              <a:solidFill>
                <a:srgbClr val="000000"/>
              </a:solidFill>
              <a:effectLst/>
              <a:latin typeface="Cambria" panose="02040503050406030204" pitchFamily="18" charset="0"/>
              <a:ea typeface="Cambria" panose="02040503050406030204" pitchFamily="18" charset="0"/>
            </a:endParaRPr>
          </a:p>
          <a:p>
            <a:pPr marL="514350" indent="-514350">
              <a:buAutoNum type="arabicPeriod"/>
            </a:pPr>
            <a:endParaRPr lang="en-US" i="0" dirty="0">
              <a:solidFill>
                <a:srgbClr val="000000"/>
              </a:solidFill>
              <a:effectLst/>
              <a:latin typeface="Cambria" panose="02040503050406030204" pitchFamily="18" charset="0"/>
              <a:ea typeface="Cambria" panose="02040503050406030204" pitchFamily="18" charset="0"/>
            </a:endParaRPr>
          </a:p>
          <a:p>
            <a:pPr marL="0" indent="0">
              <a:buNone/>
            </a:pPr>
            <a:endParaRPr lang="ru-RU" i="0" dirty="0">
              <a:solidFill>
                <a:srgbClr val="000000"/>
              </a:solidFill>
              <a:effectLst/>
              <a:latin typeface="Cambria" panose="02040503050406030204" pitchFamily="18" charset="0"/>
              <a:ea typeface="Cambria" panose="02040503050406030204" pitchFamily="18" charset="0"/>
            </a:endParaRPr>
          </a:p>
        </p:txBody>
      </p:sp>
      <p:pic>
        <p:nvPicPr>
          <p:cNvPr id="5" name="Picture 4">
            <a:extLst>
              <a:ext uri="{FF2B5EF4-FFF2-40B4-BE49-F238E27FC236}">
                <a16:creationId xmlns:a16="http://schemas.microsoft.com/office/drawing/2014/main" id="{CB512035-0D66-414D-39DB-A2B4782F9365}"/>
              </a:ext>
            </a:extLst>
          </p:cNvPr>
          <p:cNvPicPr>
            <a:picLocks noChangeAspect="1"/>
          </p:cNvPicPr>
          <p:nvPr/>
        </p:nvPicPr>
        <p:blipFill>
          <a:blip r:embed="rId2"/>
          <a:stretch>
            <a:fillRect/>
          </a:stretch>
        </p:blipFill>
        <p:spPr>
          <a:xfrm>
            <a:off x="2171366" y="3520994"/>
            <a:ext cx="7696867" cy="2720576"/>
          </a:xfrm>
          <a:prstGeom prst="rect">
            <a:avLst/>
          </a:prstGeom>
        </p:spPr>
      </p:pic>
    </p:spTree>
    <p:extLst>
      <p:ext uri="{BB962C8B-B14F-4D97-AF65-F5344CB8AC3E}">
        <p14:creationId xmlns:p14="http://schemas.microsoft.com/office/powerpoint/2010/main" val="102908055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DFB2C3-4A00-7568-7D2A-B54F6DCA46A1}"/>
            </a:ext>
          </a:extLst>
        </p:cNvPr>
        <p:cNvGrpSpPr/>
        <p:nvPr/>
      </p:nvGrpSpPr>
      <p:grpSpPr>
        <a:xfrm>
          <a:off x="0" y="0"/>
          <a:ext cx="0" cy="0"/>
          <a:chOff x="0" y="0"/>
          <a:chExt cx="0" cy="0"/>
        </a:xfrm>
      </p:grpSpPr>
      <p:graphicFrame>
        <p:nvGraphicFramePr>
          <p:cNvPr id="6" name="Таблица 5">
            <a:extLst>
              <a:ext uri="{FF2B5EF4-FFF2-40B4-BE49-F238E27FC236}">
                <a16:creationId xmlns:a16="http://schemas.microsoft.com/office/drawing/2014/main" id="{DD77FC16-4ADF-C730-4AC6-AB4809FAFDB2}"/>
              </a:ext>
            </a:extLst>
          </p:cNvPr>
          <p:cNvGraphicFramePr>
            <a:graphicFrameLocks noGrp="1"/>
          </p:cNvGraphicFramePr>
          <p:nvPr/>
        </p:nvGraphicFramePr>
        <p:xfrm>
          <a:off x="990600" y="365126"/>
          <a:ext cx="10210800" cy="1018309"/>
        </p:xfrm>
        <a:graphic>
          <a:graphicData uri="http://schemas.openxmlformats.org/drawingml/2006/table">
            <a:tbl>
              <a:tblPr/>
              <a:tblGrid>
                <a:gridCol w="10210800">
                  <a:extLst>
                    <a:ext uri="{9D8B030D-6E8A-4147-A177-3AD203B41FA5}">
                      <a16:colId xmlns:a16="http://schemas.microsoft.com/office/drawing/2014/main" val="2263043944"/>
                    </a:ext>
                  </a:extLst>
                </a:gridCol>
              </a:tblGrid>
              <a:tr h="1018309">
                <a:tc>
                  <a:txBody>
                    <a:bodyPr/>
                    <a:lstStyle/>
                    <a:p>
                      <a:r>
                        <a:rPr lang="en-US" sz="4200" dirty="0">
                          <a:latin typeface="Cambria" panose="02040503050406030204" pitchFamily="18" charset="0"/>
                          <a:ea typeface="Cambria" panose="02040503050406030204" pitchFamily="18" charset="0"/>
                          <a:cs typeface="Arial" panose="020B0604020202020204" pitchFamily="34" charset="0"/>
                        </a:rPr>
                        <a:t>Linux-</a:t>
                      </a:r>
                      <a:r>
                        <a:rPr lang="ru-RU" sz="4200" dirty="0">
                          <a:latin typeface="Cambria" panose="02040503050406030204" pitchFamily="18" charset="0"/>
                          <a:ea typeface="Cambria" panose="02040503050406030204" pitchFamily="18" charset="0"/>
                          <a:cs typeface="Arial" panose="020B0604020202020204" pitchFamily="34" charset="0"/>
                        </a:rPr>
                        <a:t>демон</a:t>
                      </a:r>
                    </a:p>
                  </a:txBody>
                  <a:tcPr marL="0" marR="0" marT="0" marB="0" anchor="ctr">
                    <a:lnL w="12700" cmpd="sng">
                      <a:noFill/>
                      <a:prstDash val="solid"/>
                    </a:lnL>
                    <a:lnR w="12700" cmpd="sng">
                      <a:noFill/>
                      <a:prstDash val="solid"/>
                    </a:lnR>
                    <a:lnT w="12700" cmpd="sng">
                      <a:noFill/>
                      <a:prstDash val="soli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50384404"/>
                  </a:ext>
                </a:extLst>
              </a:tr>
            </a:tbl>
          </a:graphicData>
        </a:graphic>
      </p:graphicFrame>
      <p:sp>
        <p:nvSpPr>
          <p:cNvPr id="2" name="Rectangle 2">
            <a:extLst>
              <a:ext uri="{FF2B5EF4-FFF2-40B4-BE49-F238E27FC236}">
                <a16:creationId xmlns:a16="http://schemas.microsoft.com/office/drawing/2014/main" id="{6C6F8A5A-F2DE-30FB-3920-4F116486CAFE}"/>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LID4096"/>
          </a:p>
        </p:txBody>
      </p:sp>
      <p:sp>
        <p:nvSpPr>
          <p:cNvPr id="7" name="Объект 6">
            <a:extLst>
              <a:ext uri="{FF2B5EF4-FFF2-40B4-BE49-F238E27FC236}">
                <a16:creationId xmlns:a16="http://schemas.microsoft.com/office/drawing/2014/main" id="{389FF4F3-573A-E56B-D456-6E4EB3FEF3B5}"/>
              </a:ext>
            </a:extLst>
          </p:cNvPr>
          <p:cNvSpPr>
            <a:spLocks noGrp="1"/>
          </p:cNvSpPr>
          <p:nvPr>
            <p:ph idx="1"/>
          </p:nvPr>
        </p:nvSpPr>
        <p:spPr>
          <a:xfrm>
            <a:off x="838200" y="1622724"/>
            <a:ext cx="10363200" cy="5235276"/>
          </a:xfrm>
        </p:spPr>
        <p:txBody>
          <a:bodyPr>
            <a:normAutofit/>
          </a:bodyPr>
          <a:lstStyle/>
          <a:p>
            <a:pPr marL="0" indent="0">
              <a:buNone/>
            </a:pPr>
            <a:r>
              <a:rPr lang="ru-RU" dirty="0">
                <a:solidFill>
                  <a:srgbClr val="000000"/>
                </a:solidFill>
                <a:latin typeface="Cambria" panose="02040503050406030204" pitchFamily="18" charset="0"/>
                <a:ea typeface="Cambria" panose="02040503050406030204" pitchFamily="18" charset="0"/>
              </a:rPr>
              <a:t>Добавление сервиса на уровне системы с помощью </a:t>
            </a:r>
            <a:r>
              <a:rPr lang="en-US" dirty="0" err="1">
                <a:solidFill>
                  <a:srgbClr val="000000"/>
                </a:solidFill>
                <a:latin typeface="Cambria" panose="02040503050406030204" pitchFamily="18" charset="0"/>
                <a:ea typeface="Cambria" panose="02040503050406030204" pitchFamily="18" charset="0"/>
              </a:rPr>
              <a:t>Systemd</a:t>
            </a:r>
            <a:r>
              <a:rPr lang="en-US" dirty="0">
                <a:solidFill>
                  <a:srgbClr val="000000"/>
                </a:solidFill>
                <a:latin typeface="Cambria" panose="02040503050406030204" pitchFamily="18" charset="0"/>
                <a:ea typeface="Cambria" panose="02040503050406030204" pitchFamily="18" charset="0"/>
              </a:rPr>
              <a:t> (</a:t>
            </a:r>
            <a:r>
              <a:rPr lang="en-US" dirty="0" err="1">
                <a:solidFill>
                  <a:srgbClr val="000000"/>
                </a:solidFill>
                <a:latin typeface="Cambria" panose="02040503050406030204" pitchFamily="18" charset="0"/>
                <a:ea typeface="Cambria" panose="02040503050406030204" pitchFamily="18" charset="0"/>
              </a:rPr>
              <a:t>auto_daemon.c</a:t>
            </a:r>
            <a:r>
              <a:rPr lang="ru-RU" dirty="0">
                <a:solidFill>
                  <a:srgbClr val="000000"/>
                </a:solidFill>
                <a:latin typeface="Cambria" panose="02040503050406030204" pitchFamily="18" charset="0"/>
                <a:ea typeface="Cambria" panose="02040503050406030204" pitchFamily="18" charset="0"/>
              </a:rPr>
              <a:t> в примерах</a:t>
            </a:r>
            <a:r>
              <a:rPr lang="en-US" dirty="0">
                <a:solidFill>
                  <a:srgbClr val="000000"/>
                </a:solidFill>
                <a:latin typeface="Cambria" panose="02040503050406030204" pitchFamily="18" charset="0"/>
                <a:ea typeface="Cambria" panose="02040503050406030204" pitchFamily="18" charset="0"/>
              </a:rPr>
              <a:t>):</a:t>
            </a:r>
            <a:endParaRPr lang="en-US" dirty="0">
              <a:latin typeface="Cambria" panose="02040503050406030204" pitchFamily="18" charset="0"/>
              <a:ea typeface="Cambria" panose="02040503050406030204" pitchFamily="18" charset="0"/>
            </a:endParaRPr>
          </a:p>
          <a:p>
            <a:pPr marL="0" indent="0">
              <a:buNone/>
            </a:pPr>
            <a:r>
              <a:rPr lang="en-US" dirty="0">
                <a:solidFill>
                  <a:srgbClr val="000000"/>
                </a:solidFill>
                <a:latin typeface="Cambria" panose="02040503050406030204" pitchFamily="18" charset="0"/>
                <a:ea typeface="Cambria" panose="02040503050406030204" pitchFamily="18" charset="0"/>
              </a:rPr>
              <a:t>8.</a:t>
            </a:r>
            <a:r>
              <a:rPr lang="ru-RU" dirty="0">
                <a:solidFill>
                  <a:srgbClr val="000000"/>
                </a:solidFill>
                <a:latin typeface="Cambria" panose="02040503050406030204" pitchFamily="18" charset="0"/>
                <a:ea typeface="Cambria" panose="02040503050406030204" pitchFamily="18" charset="0"/>
              </a:rPr>
              <a:t>Для автозапуска сервиса вместе с системой </a:t>
            </a:r>
            <a:r>
              <a:rPr lang="en-US" b="1" dirty="0" err="1">
                <a:solidFill>
                  <a:srgbClr val="000000"/>
                </a:solidFill>
                <a:latin typeface="Cambria" panose="02040503050406030204" pitchFamily="18" charset="0"/>
                <a:ea typeface="Cambria" panose="02040503050406030204" pitchFamily="18" charset="0"/>
              </a:rPr>
              <a:t>systemctl</a:t>
            </a:r>
            <a:r>
              <a:rPr lang="en-US" dirty="0">
                <a:solidFill>
                  <a:srgbClr val="000000"/>
                </a:solidFill>
                <a:latin typeface="Cambria" panose="02040503050406030204" pitchFamily="18" charset="0"/>
                <a:ea typeface="Cambria" panose="02040503050406030204" pitchFamily="18" charset="0"/>
              </a:rPr>
              <a:t> </a:t>
            </a:r>
            <a:r>
              <a:rPr lang="ru-RU" dirty="0">
                <a:solidFill>
                  <a:srgbClr val="000000"/>
                </a:solidFill>
                <a:latin typeface="Cambria" panose="02040503050406030204" pitchFamily="18" charset="0"/>
                <a:ea typeface="Cambria" panose="02040503050406030204" pitchFamily="18" charset="0"/>
              </a:rPr>
              <a:t>имеет следующую команду</a:t>
            </a:r>
          </a:p>
          <a:p>
            <a:pPr marL="0" indent="0">
              <a:buNone/>
            </a:pPr>
            <a:endParaRPr lang="ru-RU" i="0" dirty="0">
              <a:solidFill>
                <a:srgbClr val="000000"/>
              </a:solidFill>
              <a:effectLst/>
              <a:latin typeface="Cambria" panose="02040503050406030204" pitchFamily="18" charset="0"/>
              <a:ea typeface="Cambria" panose="02040503050406030204" pitchFamily="18" charset="0"/>
            </a:endParaRPr>
          </a:p>
          <a:p>
            <a:pPr marL="0" indent="0">
              <a:buNone/>
            </a:pPr>
            <a:endParaRPr lang="ru-RU" dirty="0">
              <a:solidFill>
                <a:srgbClr val="000000"/>
              </a:solidFill>
              <a:latin typeface="Cambria" panose="02040503050406030204" pitchFamily="18" charset="0"/>
              <a:ea typeface="Cambria" panose="02040503050406030204" pitchFamily="18" charset="0"/>
            </a:endParaRPr>
          </a:p>
          <a:p>
            <a:pPr marL="0" indent="0">
              <a:buNone/>
            </a:pPr>
            <a:endParaRPr lang="ru-RU" i="0" dirty="0">
              <a:solidFill>
                <a:srgbClr val="000000"/>
              </a:solidFill>
              <a:effectLst/>
              <a:latin typeface="Cambria" panose="02040503050406030204" pitchFamily="18" charset="0"/>
              <a:ea typeface="Cambria" panose="02040503050406030204" pitchFamily="18" charset="0"/>
            </a:endParaRPr>
          </a:p>
          <a:p>
            <a:pPr marL="0" indent="0">
              <a:buNone/>
            </a:pPr>
            <a:endParaRPr lang="ru-RU" dirty="0">
              <a:solidFill>
                <a:srgbClr val="000000"/>
              </a:solidFill>
              <a:latin typeface="Cambria" panose="02040503050406030204" pitchFamily="18" charset="0"/>
              <a:ea typeface="Cambria" panose="02040503050406030204" pitchFamily="18" charset="0"/>
            </a:endParaRPr>
          </a:p>
          <a:p>
            <a:pPr marL="0" indent="0">
              <a:buNone/>
            </a:pPr>
            <a:endParaRPr lang="ru-RU" i="0" dirty="0">
              <a:solidFill>
                <a:srgbClr val="000000"/>
              </a:solidFill>
              <a:effectLst/>
              <a:latin typeface="Cambria" panose="02040503050406030204" pitchFamily="18" charset="0"/>
              <a:ea typeface="Cambria" panose="02040503050406030204" pitchFamily="18" charset="0"/>
            </a:endParaRPr>
          </a:p>
          <a:p>
            <a:pPr marL="514350" indent="-514350">
              <a:buAutoNum type="arabicPeriod"/>
            </a:pPr>
            <a:endParaRPr lang="en-US" i="0" dirty="0">
              <a:solidFill>
                <a:srgbClr val="000000"/>
              </a:solidFill>
              <a:effectLst/>
              <a:latin typeface="Cambria" panose="02040503050406030204" pitchFamily="18" charset="0"/>
              <a:ea typeface="Cambria" panose="02040503050406030204" pitchFamily="18" charset="0"/>
            </a:endParaRPr>
          </a:p>
          <a:p>
            <a:pPr marL="0" indent="0">
              <a:buNone/>
            </a:pPr>
            <a:endParaRPr lang="ru-RU" i="0" dirty="0">
              <a:solidFill>
                <a:srgbClr val="000000"/>
              </a:solidFill>
              <a:effectLst/>
              <a:latin typeface="Cambria" panose="02040503050406030204" pitchFamily="18" charset="0"/>
              <a:ea typeface="Cambria" panose="02040503050406030204" pitchFamily="18" charset="0"/>
            </a:endParaRPr>
          </a:p>
        </p:txBody>
      </p:sp>
      <p:pic>
        <p:nvPicPr>
          <p:cNvPr id="4" name="Picture 3">
            <a:extLst>
              <a:ext uri="{FF2B5EF4-FFF2-40B4-BE49-F238E27FC236}">
                <a16:creationId xmlns:a16="http://schemas.microsoft.com/office/drawing/2014/main" id="{DA552F3C-9632-E890-4860-8202F2969C88}"/>
              </a:ext>
            </a:extLst>
          </p:cNvPr>
          <p:cNvPicPr>
            <a:picLocks noChangeAspect="1"/>
          </p:cNvPicPr>
          <p:nvPr/>
        </p:nvPicPr>
        <p:blipFill>
          <a:blip r:embed="rId2"/>
          <a:srcRect r="45074"/>
          <a:stretch/>
        </p:blipFill>
        <p:spPr>
          <a:xfrm>
            <a:off x="1713721" y="3517169"/>
            <a:ext cx="8764557" cy="848643"/>
          </a:xfrm>
          <a:prstGeom prst="rect">
            <a:avLst/>
          </a:prstGeom>
        </p:spPr>
      </p:pic>
    </p:spTree>
    <p:extLst>
      <p:ext uri="{BB962C8B-B14F-4D97-AF65-F5344CB8AC3E}">
        <p14:creationId xmlns:p14="http://schemas.microsoft.com/office/powerpoint/2010/main" val="76729574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A975775-7036-98AF-A483-822007F3728D}"/>
              </a:ext>
            </a:extLst>
          </p:cNvPr>
          <p:cNvSpPr>
            <a:spLocks noGrp="1"/>
          </p:cNvSpPr>
          <p:nvPr>
            <p:ph type="ctrTitle"/>
          </p:nvPr>
        </p:nvSpPr>
        <p:spPr>
          <a:xfrm>
            <a:off x="316523" y="1186961"/>
            <a:ext cx="11558954" cy="960194"/>
          </a:xfrm>
          <a:ln>
            <a:noFill/>
          </a:ln>
          <a:effectLst/>
        </p:spPr>
        <p:txBody>
          <a:bodyPr/>
          <a:lstStyle/>
          <a:p>
            <a:r>
              <a:rPr lang="ru-RU" dirty="0">
                <a:latin typeface="Cambria" panose="02040503050406030204" pitchFamily="18" charset="0"/>
                <a:ea typeface="Cambria" panose="02040503050406030204" pitchFamily="18" charset="0"/>
              </a:rPr>
              <a:t>Системное программирование</a:t>
            </a:r>
            <a:endParaRPr lang="LID4096" dirty="0">
              <a:latin typeface="Cambria" panose="02040503050406030204" pitchFamily="18" charset="0"/>
              <a:ea typeface="Cambria" panose="02040503050406030204" pitchFamily="18" charset="0"/>
            </a:endParaRPr>
          </a:p>
        </p:txBody>
      </p:sp>
      <p:sp>
        <p:nvSpPr>
          <p:cNvPr id="3" name="Подзаголовок 2">
            <a:extLst>
              <a:ext uri="{FF2B5EF4-FFF2-40B4-BE49-F238E27FC236}">
                <a16:creationId xmlns:a16="http://schemas.microsoft.com/office/drawing/2014/main" id="{0649BFEE-497D-21FD-61AE-CA3D267537F4}"/>
              </a:ext>
            </a:extLst>
          </p:cNvPr>
          <p:cNvSpPr>
            <a:spLocks noGrp="1"/>
          </p:cNvSpPr>
          <p:nvPr>
            <p:ph type="subTitle" idx="1"/>
          </p:nvPr>
        </p:nvSpPr>
        <p:spPr>
          <a:xfrm>
            <a:off x="1509286" y="3635620"/>
            <a:ext cx="9170377" cy="461839"/>
          </a:xfrm>
          <a:effectLst>
            <a:outerShdw blurRad="50800" dist="38100" dir="2700000" algn="tl" rotWithShape="0">
              <a:prstClr val="black">
                <a:alpha val="40000"/>
              </a:prstClr>
            </a:outerShdw>
          </a:effectLst>
        </p:spPr>
        <p:txBody>
          <a:bodyPr>
            <a:normAutofit lnSpcReduction="10000"/>
          </a:bodyPr>
          <a:lstStyle/>
          <a:p>
            <a:r>
              <a:rPr lang="ru-RU" sz="2800" b="1" dirty="0">
                <a:latin typeface="Verdana" panose="020B0604030504040204" pitchFamily="34" charset="0"/>
                <a:ea typeface="Verdana" panose="020B0604030504040204" pitchFamily="34" charset="0"/>
              </a:rPr>
              <a:t>Сервисы</a:t>
            </a:r>
          </a:p>
          <a:p>
            <a:endParaRPr lang="LID4096" sz="2800" b="1" dirty="0">
              <a:latin typeface="Verdana" panose="020B0604030504040204" pitchFamily="34" charset="0"/>
              <a:ea typeface="Verdana" panose="020B0604030504040204" pitchFamily="34" charset="0"/>
            </a:endParaRPr>
          </a:p>
        </p:txBody>
      </p:sp>
      <p:sp>
        <p:nvSpPr>
          <p:cNvPr id="4" name="TextBox 3">
            <a:extLst>
              <a:ext uri="{FF2B5EF4-FFF2-40B4-BE49-F238E27FC236}">
                <a16:creationId xmlns:a16="http://schemas.microsoft.com/office/drawing/2014/main" id="{6BD3AED9-28E1-DDF9-E07D-185D5DD54F4C}"/>
              </a:ext>
            </a:extLst>
          </p:cNvPr>
          <p:cNvSpPr txBox="1"/>
          <p:nvPr/>
        </p:nvSpPr>
        <p:spPr>
          <a:xfrm>
            <a:off x="3200400" y="650631"/>
            <a:ext cx="5627077" cy="369332"/>
          </a:xfrm>
          <a:prstGeom prst="rect">
            <a:avLst/>
          </a:prstGeom>
          <a:noFill/>
        </p:spPr>
        <p:txBody>
          <a:bodyPr wrap="square" rtlCol="0">
            <a:spAutoFit/>
          </a:bodyPr>
          <a:lstStyle/>
          <a:p>
            <a:endParaRPr lang="LID4096" dirty="0"/>
          </a:p>
        </p:txBody>
      </p:sp>
      <p:sp>
        <p:nvSpPr>
          <p:cNvPr id="6" name="TextBox 5">
            <a:extLst>
              <a:ext uri="{FF2B5EF4-FFF2-40B4-BE49-F238E27FC236}">
                <a16:creationId xmlns:a16="http://schemas.microsoft.com/office/drawing/2014/main" id="{A277C454-9338-E7F4-034B-E11CD51ED0FB}"/>
              </a:ext>
            </a:extLst>
          </p:cNvPr>
          <p:cNvSpPr txBox="1"/>
          <p:nvPr/>
        </p:nvSpPr>
        <p:spPr>
          <a:xfrm>
            <a:off x="5216525" y="3063004"/>
            <a:ext cx="1755901" cy="523220"/>
          </a:xfrm>
          <a:prstGeom prst="rect">
            <a:avLst/>
          </a:prstGeom>
          <a:noFill/>
        </p:spPr>
        <p:txBody>
          <a:bodyPr wrap="square">
            <a:spAutoFit/>
          </a:bodyPr>
          <a:lstStyle/>
          <a:p>
            <a:r>
              <a:rPr lang="ru-RU" sz="2800" dirty="0">
                <a:latin typeface="Cambria" panose="02040503050406030204" pitchFamily="18" charset="0"/>
                <a:ea typeface="Cambria" panose="02040503050406030204" pitchFamily="18" charset="0"/>
              </a:rPr>
              <a:t>Лекция </a:t>
            </a:r>
            <a:r>
              <a:rPr lang="en-US" sz="2800" dirty="0">
                <a:latin typeface="Cambria" panose="02040503050406030204" pitchFamily="18" charset="0"/>
                <a:ea typeface="Cambria" panose="02040503050406030204" pitchFamily="18" charset="0"/>
              </a:rPr>
              <a:t>6</a:t>
            </a:r>
            <a:endParaRPr lang="ru-RU" sz="2800" dirty="0">
              <a:latin typeface="Cambria" panose="02040503050406030204" pitchFamily="18" charset="0"/>
              <a:ea typeface="Cambria" panose="02040503050406030204" pitchFamily="18" charset="0"/>
            </a:endParaRPr>
          </a:p>
        </p:txBody>
      </p:sp>
      <p:cxnSp>
        <p:nvCxnSpPr>
          <p:cNvPr id="8" name="Прямая соединительная линия 7">
            <a:extLst>
              <a:ext uri="{FF2B5EF4-FFF2-40B4-BE49-F238E27FC236}">
                <a16:creationId xmlns:a16="http://schemas.microsoft.com/office/drawing/2014/main" id="{519E2ADD-505C-77F2-DF62-A29BD8ED577A}"/>
              </a:ext>
            </a:extLst>
          </p:cNvPr>
          <p:cNvCxnSpPr/>
          <p:nvPr/>
        </p:nvCxnSpPr>
        <p:spPr>
          <a:xfrm>
            <a:off x="4339704" y="3574239"/>
            <a:ext cx="3509544"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8047000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DFB2C3-4A00-7568-7D2A-B54F6DCA46A1}"/>
            </a:ext>
          </a:extLst>
        </p:cNvPr>
        <p:cNvGrpSpPr/>
        <p:nvPr/>
      </p:nvGrpSpPr>
      <p:grpSpPr>
        <a:xfrm>
          <a:off x="0" y="0"/>
          <a:ext cx="0" cy="0"/>
          <a:chOff x="0" y="0"/>
          <a:chExt cx="0" cy="0"/>
        </a:xfrm>
      </p:grpSpPr>
      <p:graphicFrame>
        <p:nvGraphicFramePr>
          <p:cNvPr id="6" name="Таблица 5">
            <a:extLst>
              <a:ext uri="{FF2B5EF4-FFF2-40B4-BE49-F238E27FC236}">
                <a16:creationId xmlns:a16="http://schemas.microsoft.com/office/drawing/2014/main" id="{DD77FC16-4ADF-C730-4AC6-AB4809FAFDB2}"/>
              </a:ext>
            </a:extLst>
          </p:cNvPr>
          <p:cNvGraphicFramePr>
            <a:graphicFrameLocks noGrp="1"/>
          </p:cNvGraphicFramePr>
          <p:nvPr/>
        </p:nvGraphicFramePr>
        <p:xfrm>
          <a:off x="990600" y="365126"/>
          <a:ext cx="10210800" cy="1018309"/>
        </p:xfrm>
        <a:graphic>
          <a:graphicData uri="http://schemas.openxmlformats.org/drawingml/2006/table">
            <a:tbl>
              <a:tblPr/>
              <a:tblGrid>
                <a:gridCol w="10210800">
                  <a:extLst>
                    <a:ext uri="{9D8B030D-6E8A-4147-A177-3AD203B41FA5}">
                      <a16:colId xmlns:a16="http://schemas.microsoft.com/office/drawing/2014/main" val="2263043944"/>
                    </a:ext>
                  </a:extLst>
                </a:gridCol>
              </a:tblGrid>
              <a:tr h="1018309">
                <a:tc>
                  <a:txBody>
                    <a:bodyPr/>
                    <a:lstStyle/>
                    <a:p>
                      <a:r>
                        <a:rPr lang="en-US" sz="4200" dirty="0">
                          <a:latin typeface="Cambria" panose="02040503050406030204" pitchFamily="18" charset="0"/>
                          <a:ea typeface="Cambria" panose="02040503050406030204" pitchFamily="18" charset="0"/>
                          <a:cs typeface="Arial" panose="020B0604020202020204" pitchFamily="34" charset="0"/>
                        </a:rPr>
                        <a:t>Windows-</a:t>
                      </a:r>
                      <a:r>
                        <a:rPr lang="ru-RU" sz="4200" dirty="0">
                          <a:latin typeface="Cambria" panose="02040503050406030204" pitchFamily="18" charset="0"/>
                          <a:ea typeface="Cambria" panose="02040503050406030204" pitchFamily="18" charset="0"/>
                          <a:cs typeface="Arial" panose="020B0604020202020204" pitchFamily="34" charset="0"/>
                        </a:rPr>
                        <a:t>сервисы</a:t>
                      </a:r>
                    </a:p>
                  </a:txBody>
                  <a:tcPr marL="0" marR="0" marT="0" marB="0" anchor="ctr">
                    <a:lnL w="12700" cmpd="sng">
                      <a:noFill/>
                      <a:prstDash val="solid"/>
                    </a:lnL>
                    <a:lnR w="12700" cmpd="sng">
                      <a:noFill/>
                      <a:prstDash val="solid"/>
                    </a:lnR>
                    <a:lnT w="12700" cmpd="sng">
                      <a:noFill/>
                      <a:prstDash val="soli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50384404"/>
                  </a:ext>
                </a:extLst>
              </a:tr>
            </a:tbl>
          </a:graphicData>
        </a:graphic>
      </p:graphicFrame>
      <p:sp>
        <p:nvSpPr>
          <p:cNvPr id="2" name="Rectangle 2">
            <a:extLst>
              <a:ext uri="{FF2B5EF4-FFF2-40B4-BE49-F238E27FC236}">
                <a16:creationId xmlns:a16="http://schemas.microsoft.com/office/drawing/2014/main" id="{6C6F8A5A-F2DE-30FB-3920-4F116486CAFE}"/>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LID4096"/>
          </a:p>
        </p:txBody>
      </p:sp>
      <p:sp>
        <p:nvSpPr>
          <p:cNvPr id="7" name="Объект 6">
            <a:extLst>
              <a:ext uri="{FF2B5EF4-FFF2-40B4-BE49-F238E27FC236}">
                <a16:creationId xmlns:a16="http://schemas.microsoft.com/office/drawing/2014/main" id="{389FF4F3-573A-E56B-D456-6E4EB3FEF3B5}"/>
              </a:ext>
            </a:extLst>
          </p:cNvPr>
          <p:cNvSpPr>
            <a:spLocks noGrp="1"/>
          </p:cNvSpPr>
          <p:nvPr>
            <p:ph idx="1"/>
          </p:nvPr>
        </p:nvSpPr>
        <p:spPr>
          <a:xfrm>
            <a:off x="838200" y="1622724"/>
            <a:ext cx="10363200" cy="5123132"/>
          </a:xfrm>
        </p:spPr>
        <p:txBody>
          <a:bodyPr>
            <a:normAutofit/>
          </a:bodyPr>
          <a:lstStyle/>
          <a:p>
            <a:pPr marL="0" indent="0">
              <a:buNone/>
            </a:pPr>
            <a:r>
              <a:rPr lang="ru-RU" i="0" dirty="0">
                <a:effectLst/>
                <a:latin typeface="Cambria" panose="02040503050406030204" pitchFamily="18" charset="0"/>
                <a:ea typeface="Cambria" panose="02040503050406030204" pitchFamily="18" charset="0"/>
              </a:rPr>
              <a:t>SCM поддерживает базу данных установленных сервисов в реестре. База данных используется SCM и программами, которые добавляют, изменяют или настраивают сервисы</a:t>
            </a:r>
          </a:p>
          <a:p>
            <a:pPr marL="0" indent="0">
              <a:buNone/>
            </a:pPr>
            <a:r>
              <a:rPr lang="ru-RU" i="0" dirty="0">
                <a:effectLst/>
                <a:latin typeface="Cambria" panose="02040503050406030204" pitchFamily="18" charset="0"/>
                <a:ea typeface="Cambria" panose="02040503050406030204" pitchFamily="18" charset="0"/>
              </a:rPr>
              <a:t>База данных находится под ключом </a:t>
            </a:r>
            <a:r>
              <a:rPr lang="ru-RU" b="1" i="0" dirty="0">
                <a:effectLst/>
                <a:latin typeface="Cambria" panose="02040503050406030204" pitchFamily="18" charset="0"/>
                <a:ea typeface="Cambria" panose="02040503050406030204" pitchFamily="18" charset="0"/>
              </a:rPr>
              <a:t>HKEY_LOCAL_MACHINE\SYSTEM\</a:t>
            </a:r>
            <a:r>
              <a:rPr lang="ru-RU" b="1" i="0" dirty="0" err="1">
                <a:effectLst/>
                <a:latin typeface="Cambria" panose="02040503050406030204" pitchFamily="18" charset="0"/>
                <a:ea typeface="Cambria" panose="02040503050406030204" pitchFamily="18" charset="0"/>
              </a:rPr>
              <a:t>CurrentControlSet</a:t>
            </a:r>
            <a:r>
              <a:rPr lang="ru-RU" b="1" i="0" dirty="0">
                <a:effectLst/>
                <a:latin typeface="Cambria" panose="02040503050406030204" pitchFamily="18" charset="0"/>
                <a:ea typeface="Cambria" panose="02040503050406030204" pitchFamily="18" charset="0"/>
              </a:rPr>
              <a:t>\Services</a:t>
            </a:r>
          </a:p>
          <a:p>
            <a:pPr marL="0" indent="0">
              <a:buNone/>
            </a:pPr>
            <a:r>
              <a:rPr lang="ru-RU" i="0" dirty="0">
                <a:effectLst/>
                <a:latin typeface="Cambria" panose="02040503050406030204" pitchFamily="18" charset="0"/>
                <a:ea typeface="Cambria" panose="02040503050406030204" pitchFamily="18" charset="0"/>
              </a:rPr>
              <a:t>Этот раздел содержит подраздел для каждого установленного сервиса и сервиса драйвера. Название подраздела - это название службы, которое указывается в специальной функции </a:t>
            </a:r>
            <a:r>
              <a:rPr lang="en-US" i="0" dirty="0" err="1">
                <a:effectLst/>
                <a:latin typeface="Cambria" panose="02040503050406030204" pitchFamily="18" charset="0"/>
                <a:ea typeface="Cambria" panose="02040503050406030204" pitchFamily="18" charset="0"/>
              </a:rPr>
              <a:t>WinAPI</a:t>
            </a:r>
            <a:r>
              <a:rPr lang="en-US" i="0" dirty="0">
                <a:effectLst/>
                <a:latin typeface="Cambria" panose="02040503050406030204" pitchFamily="18" charset="0"/>
                <a:ea typeface="Cambria" panose="02040503050406030204" pitchFamily="18" charset="0"/>
              </a:rPr>
              <a:t> </a:t>
            </a:r>
            <a:r>
              <a:rPr lang="ru-RU" i="0" dirty="0">
                <a:effectLst/>
                <a:latin typeface="Cambria" panose="02040503050406030204" pitchFamily="18" charset="0"/>
                <a:ea typeface="Cambria" panose="02040503050406030204" pitchFamily="18" charset="0"/>
              </a:rPr>
              <a:t>для их создания</a:t>
            </a:r>
            <a:r>
              <a:rPr lang="en-US" i="0" dirty="0">
                <a:effectLst/>
                <a:latin typeface="Cambria" panose="02040503050406030204" pitchFamily="18" charset="0"/>
                <a:ea typeface="Cambria" panose="02040503050406030204" pitchFamily="18" charset="0"/>
              </a:rPr>
              <a:t> (</a:t>
            </a:r>
            <a:r>
              <a:rPr lang="ru-RU" i="0" dirty="0">
                <a:effectLst/>
                <a:latin typeface="Cambria" panose="02040503050406030204" pitchFamily="18" charset="0"/>
                <a:ea typeface="Cambria" panose="02040503050406030204" pitchFamily="18" charset="0"/>
              </a:rPr>
              <a:t>но об этом чуть дальше)</a:t>
            </a:r>
          </a:p>
        </p:txBody>
      </p:sp>
    </p:spTree>
    <p:extLst>
      <p:ext uri="{BB962C8B-B14F-4D97-AF65-F5344CB8AC3E}">
        <p14:creationId xmlns:p14="http://schemas.microsoft.com/office/powerpoint/2010/main" val="28381063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DFB2C3-4A00-7568-7D2A-B54F6DCA46A1}"/>
            </a:ext>
          </a:extLst>
        </p:cNvPr>
        <p:cNvGrpSpPr/>
        <p:nvPr/>
      </p:nvGrpSpPr>
      <p:grpSpPr>
        <a:xfrm>
          <a:off x="0" y="0"/>
          <a:ext cx="0" cy="0"/>
          <a:chOff x="0" y="0"/>
          <a:chExt cx="0" cy="0"/>
        </a:xfrm>
      </p:grpSpPr>
      <p:graphicFrame>
        <p:nvGraphicFramePr>
          <p:cNvPr id="6" name="Таблица 5">
            <a:extLst>
              <a:ext uri="{FF2B5EF4-FFF2-40B4-BE49-F238E27FC236}">
                <a16:creationId xmlns:a16="http://schemas.microsoft.com/office/drawing/2014/main" id="{DD77FC16-4ADF-C730-4AC6-AB4809FAFDB2}"/>
              </a:ext>
            </a:extLst>
          </p:cNvPr>
          <p:cNvGraphicFramePr>
            <a:graphicFrameLocks noGrp="1"/>
          </p:cNvGraphicFramePr>
          <p:nvPr/>
        </p:nvGraphicFramePr>
        <p:xfrm>
          <a:off x="990600" y="365126"/>
          <a:ext cx="10210800" cy="1018309"/>
        </p:xfrm>
        <a:graphic>
          <a:graphicData uri="http://schemas.openxmlformats.org/drawingml/2006/table">
            <a:tbl>
              <a:tblPr/>
              <a:tblGrid>
                <a:gridCol w="10210800">
                  <a:extLst>
                    <a:ext uri="{9D8B030D-6E8A-4147-A177-3AD203B41FA5}">
                      <a16:colId xmlns:a16="http://schemas.microsoft.com/office/drawing/2014/main" val="2263043944"/>
                    </a:ext>
                  </a:extLst>
                </a:gridCol>
              </a:tblGrid>
              <a:tr h="1018309">
                <a:tc>
                  <a:txBody>
                    <a:bodyPr/>
                    <a:lstStyle/>
                    <a:p>
                      <a:r>
                        <a:rPr lang="en-US" sz="4200" dirty="0">
                          <a:latin typeface="Cambria" panose="02040503050406030204" pitchFamily="18" charset="0"/>
                          <a:ea typeface="Cambria" panose="02040503050406030204" pitchFamily="18" charset="0"/>
                          <a:cs typeface="Arial" panose="020B0604020202020204" pitchFamily="34" charset="0"/>
                        </a:rPr>
                        <a:t>Windows-</a:t>
                      </a:r>
                      <a:r>
                        <a:rPr lang="ru-RU" sz="4200" dirty="0">
                          <a:latin typeface="Cambria" panose="02040503050406030204" pitchFamily="18" charset="0"/>
                          <a:ea typeface="Cambria" panose="02040503050406030204" pitchFamily="18" charset="0"/>
                          <a:cs typeface="Arial" panose="020B0604020202020204" pitchFamily="34" charset="0"/>
                        </a:rPr>
                        <a:t>сервисы</a:t>
                      </a:r>
                    </a:p>
                  </a:txBody>
                  <a:tcPr marL="0" marR="0" marT="0" marB="0" anchor="ctr">
                    <a:lnL w="12700" cmpd="sng">
                      <a:noFill/>
                      <a:prstDash val="solid"/>
                    </a:lnL>
                    <a:lnR w="12700" cmpd="sng">
                      <a:noFill/>
                      <a:prstDash val="solid"/>
                    </a:lnR>
                    <a:lnT w="12700" cmpd="sng">
                      <a:noFill/>
                      <a:prstDash val="soli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50384404"/>
                  </a:ext>
                </a:extLst>
              </a:tr>
            </a:tbl>
          </a:graphicData>
        </a:graphic>
      </p:graphicFrame>
      <p:sp>
        <p:nvSpPr>
          <p:cNvPr id="2" name="Rectangle 2">
            <a:extLst>
              <a:ext uri="{FF2B5EF4-FFF2-40B4-BE49-F238E27FC236}">
                <a16:creationId xmlns:a16="http://schemas.microsoft.com/office/drawing/2014/main" id="{6C6F8A5A-F2DE-30FB-3920-4F116486CAFE}"/>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LID4096"/>
          </a:p>
        </p:txBody>
      </p:sp>
      <p:pic>
        <p:nvPicPr>
          <p:cNvPr id="4" name="Picture 3">
            <a:extLst>
              <a:ext uri="{FF2B5EF4-FFF2-40B4-BE49-F238E27FC236}">
                <a16:creationId xmlns:a16="http://schemas.microsoft.com/office/drawing/2014/main" id="{492ECE5B-F75A-ADE1-7F85-8A0DA40FB046}"/>
              </a:ext>
            </a:extLst>
          </p:cNvPr>
          <p:cNvPicPr>
            <a:picLocks noChangeAspect="1"/>
          </p:cNvPicPr>
          <p:nvPr/>
        </p:nvPicPr>
        <p:blipFill>
          <a:blip r:embed="rId2"/>
          <a:stretch>
            <a:fillRect/>
          </a:stretch>
        </p:blipFill>
        <p:spPr>
          <a:xfrm>
            <a:off x="1316966" y="1485900"/>
            <a:ext cx="9558068" cy="5376413"/>
          </a:xfrm>
          <a:prstGeom prst="rect">
            <a:avLst/>
          </a:prstGeom>
        </p:spPr>
      </p:pic>
    </p:spTree>
    <p:extLst>
      <p:ext uri="{BB962C8B-B14F-4D97-AF65-F5344CB8AC3E}">
        <p14:creationId xmlns:p14="http://schemas.microsoft.com/office/powerpoint/2010/main" val="23965143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DFB2C3-4A00-7568-7D2A-B54F6DCA46A1}"/>
            </a:ext>
          </a:extLst>
        </p:cNvPr>
        <p:cNvGrpSpPr/>
        <p:nvPr/>
      </p:nvGrpSpPr>
      <p:grpSpPr>
        <a:xfrm>
          <a:off x="0" y="0"/>
          <a:ext cx="0" cy="0"/>
          <a:chOff x="0" y="0"/>
          <a:chExt cx="0" cy="0"/>
        </a:xfrm>
      </p:grpSpPr>
      <p:graphicFrame>
        <p:nvGraphicFramePr>
          <p:cNvPr id="6" name="Таблица 5">
            <a:extLst>
              <a:ext uri="{FF2B5EF4-FFF2-40B4-BE49-F238E27FC236}">
                <a16:creationId xmlns:a16="http://schemas.microsoft.com/office/drawing/2014/main" id="{DD77FC16-4ADF-C730-4AC6-AB4809FAFDB2}"/>
              </a:ext>
            </a:extLst>
          </p:cNvPr>
          <p:cNvGraphicFramePr>
            <a:graphicFrameLocks noGrp="1"/>
          </p:cNvGraphicFramePr>
          <p:nvPr/>
        </p:nvGraphicFramePr>
        <p:xfrm>
          <a:off x="990600" y="365126"/>
          <a:ext cx="10210800" cy="1018309"/>
        </p:xfrm>
        <a:graphic>
          <a:graphicData uri="http://schemas.openxmlformats.org/drawingml/2006/table">
            <a:tbl>
              <a:tblPr/>
              <a:tblGrid>
                <a:gridCol w="10210800">
                  <a:extLst>
                    <a:ext uri="{9D8B030D-6E8A-4147-A177-3AD203B41FA5}">
                      <a16:colId xmlns:a16="http://schemas.microsoft.com/office/drawing/2014/main" val="2263043944"/>
                    </a:ext>
                  </a:extLst>
                </a:gridCol>
              </a:tblGrid>
              <a:tr h="1018309">
                <a:tc>
                  <a:txBody>
                    <a:bodyPr/>
                    <a:lstStyle/>
                    <a:p>
                      <a:r>
                        <a:rPr lang="en-US" sz="4200" dirty="0">
                          <a:latin typeface="Cambria" panose="02040503050406030204" pitchFamily="18" charset="0"/>
                          <a:ea typeface="Cambria" panose="02040503050406030204" pitchFamily="18" charset="0"/>
                          <a:cs typeface="Arial" panose="020B0604020202020204" pitchFamily="34" charset="0"/>
                        </a:rPr>
                        <a:t>Windows-</a:t>
                      </a:r>
                      <a:r>
                        <a:rPr lang="ru-RU" sz="4200" dirty="0">
                          <a:latin typeface="Cambria" panose="02040503050406030204" pitchFamily="18" charset="0"/>
                          <a:ea typeface="Cambria" panose="02040503050406030204" pitchFamily="18" charset="0"/>
                          <a:cs typeface="Arial" panose="020B0604020202020204" pitchFamily="34" charset="0"/>
                        </a:rPr>
                        <a:t>сервисы</a:t>
                      </a:r>
                    </a:p>
                  </a:txBody>
                  <a:tcPr marL="0" marR="0" marT="0" marB="0" anchor="ctr">
                    <a:lnL w="12700" cmpd="sng">
                      <a:noFill/>
                      <a:prstDash val="solid"/>
                    </a:lnL>
                    <a:lnR w="12700" cmpd="sng">
                      <a:noFill/>
                      <a:prstDash val="solid"/>
                    </a:lnR>
                    <a:lnT w="12700" cmpd="sng">
                      <a:noFill/>
                      <a:prstDash val="soli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50384404"/>
                  </a:ext>
                </a:extLst>
              </a:tr>
            </a:tbl>
          </a:graphicData>
        </a:graphic>
      </p:graphicFrame>
      <p:sp>
        <p:nvSpPr>
          <p:cNvPr id="2" name="Rectangle 2">
            <a:extLst>
              <a:ext uri="{FF2B5EF4-FFF2-40B4-BE49-F238E27FC236}">
                <a16:creationId xmlns:a16="http://schemas.microsoft.com/office/drawing/2014/main" id="{6C6F8A5A-F2DE-30FB-3920-4F116486CAFE}"/>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LID4096"/>
          </a:p>
        </p:txBody>
      </p:sp>
      <p:sp>
        <p:nvSpPr>
          <p:cNvPr id="7" name="Объект 6">
            <a:extLst>
              <a:ext uri="{FF2B5EF4-FFF2-40B4-BE49-F238E27FC236}">
                <a16:creationId xmlns:a16="http://schemas.microsoft.com/office/drawing/2014/main" id="{389FF4F3-573A-E56B-D456-6E4EB3FEF3B5}"/>
              </a:ext>
            </a:extLst>
          </p:cNvPr>
          <p:cNvSpPr>
            <a:spLocks noGrp="1"/>
          </p:cNvSpPr>
          <p:nvPr>
            <p:ph idx="1"/>
          </p:nvPr>
        </p:nvSpPr>
        <p:spPr>
          <a:xfrm>
            <a:off x="838200" y="1622724"/>
            <a:ext cx="10363200" cy="5123132"/>
          </a:xfrm>
        </p:spPr>
        <p:txBody>
          <a:bodyPr>
            <a:normAutofit/>
          </a:bodyPr>
          <a:lstStyle/>
          <a:p>
            <a:pPr marL="0" indent="0">
              <a:buNone/>
            </a:pPr>
            <a:r>
              <a:rPr lang="ru-RU" i="0" dirty="0">
                <a:effectLst/>
                <a:latin typeface="Cambria" panose="02040503050406030204" pitchFamily="18" charset="0"/>
                <a:ea typeface="Cambria" panose="02040503050406030204" pitchFamily="18" charset="0"/>
              </a:rPr>
              <a:t>Информация о сервисе:</a:t>
            </a:r>
          </a:p>
          <a:p>
            <a:pPr>
              <a:buFont typeface="Wingdings" panose="05000000000000000000" pitchFamily="2" charset="2"/>
              <a:buChar char="Ø"/>
            </a:pPr>
            <a:r>
              <a:rPr lang="en-US" i="0" dirty="0" err="1">
                <a:effectLst/>
                <a:latin typeface="Cambria" panose="02040503050406030204" pitchFamily="18" charset="0"/>
                <a:ea typeface="Cambria" panose="02040503050406030204" pitchFamily="18" charset="0"/>
              </a:rPr>
              <a:t>DependOnGroup</a:t>
            </a:r>
            <a:r>
              <a:rPr lang="ru-RU" i="0" dirty="0">
                <a:effectLst/>
                <a:latin typeface="Cambria" panose="02040503050406030204" pitchFamily="18" charset="0"/>
                <a:ea typeface="Cambria" panose="02040503050406030204" pitchFamily="18" charset="0"/>
              </a:rPr>
              <a:t> – группы порядка загрузки сервисов от которых зависит данный сервис</a:t>
            </a:r>
          </a:p>
          <a:p>
            <a:pPr>
              <a:buFont typeface="Wingdings" panose="05000000000000000000" pitchFamily="2" charset="2"/>
              <a:buChar char="Ø"/>
            </a:pPr>
            <a:r>
              <a:rPr lang="en-US" i="0" dirty="0" err="1">
                <a:effectLst/>
                <a:latin typeface="Cambria" panose="02040503050406030204" pitchFamily="18" charset="0"/>
                <a:ea typeface="Cambria" panose="02040503050406030204" pitchFamily="18" charset="0"/>
              </a:rPr>
              <a:t>DependOnService</a:t>
            </a:r>
            <a:r>
              <a:rPr lang="ru-RU" i="0" dirty="0">
                <a:effectLst/>
                <a:latin typeface="Cambria" panose="02040503050406030204" pitchFamily="18" charset="0"/>
                <a:ea typeface="Cambria" panose="02040503050406030204" pitchFamily="18" charset="0"/>
              </a:rPr>
              <a:t> – сервисы от которых зависит данный сервис</a:t>
            </a:r>
          </a:p>
          <a:p>
            <a:pPr>
              <a:buFont typeface="Wingdings" panose="05000000000000000000" pitchFamily="2" charset="2"/>
              <a:buChar char="Ø"/>
            </a:pPr>
            <a:r>
              <a:rPr lang="en-US" i="0" dirty="0">
                <a:effectLst/>
                <a:latin typeface="Cambria" panose="02040503050406030204" pitchFamily="18" charset="0"/>
                <a:ea typeface="Cambria" panose="02040503050406030204" pitchFamily="18" charset="0"/>
              </a:rPr>
              <a:t>Description</a:t>
            </a:r>
            <a:r>
              <a:rPr lang="ru-RU" i="0" dirty="0">
                <a:effectLst/>
                <a:latin typeface="Cambria" panose="02040503050406030204" pitchFamily="18" charset="0"/>
                <a:ea typeface="Cambria" panose="02040503050406030204" pitchFamily="18" charset="0"/>
              </a:rPr>
              <a:t> – описание данного сервиса</a:t>
            </a:r>
          </a:p>
          <a:p>
            <a:pPr>
              <a:buFont typeface="Wingdings" panose="05000000000000000000" pitchFamily="2" charset="2"/>
              <a:buChar char="Ø"/>
            </a:pPr>
            <a:r>
              <a:rPr lang="en-US" i="0" dirty="0">
                <a:effectLst/>
                <a:latin typeface="Cambria" panose="02040503050406030204" pitchFamily="18" charset="0"/>
                <a:ea typeface="Cambria" panose="02040503050406030204" pitchFamily="18" charset="0"/>
              </a:rPr>
              <a:t>DisplayName</a:t>
            </a:r>
            <a:r>
              <a:rPr lang="ru-RU" i="0" dirty="0">
                <a:effectLst/>
                <a:latin typeface="Cambria" panose="02040503050406030204" pitchFamily="18" charset="0"/>
                <a:ea typeface="Cambria" panose="02040503050406030204" pitchFamily="18" charset="0"/>
              </a:rPr>
              <a:t> – отображаемое имя данного сервиса</a:t>
            </a:r>
          </a:p>
          <a:p>
            <a:pPr>
              <a:buFont typeface="Wingdings" panose="05000000000000000000" pitchFamily="2" charset="2"/>
              <a:buChar char="Ø"/>
            </a:pPr>
            <a:r>
              <a:rPr lang="en-US" i="0" dirty="0" err="1">
                <a:effectLst/>
                <a:latin typeface="Cambria" panose="02040503050406030204" pitchFamily="18" charset="0"/>
                <a:ea typeface="Cambria" panose="02040503050406030204" pitchFamily="18" charset="0"/>
              </a:rPr>
              <a:t>ErrorControl</a:t>
            </a:r>
            <a:r>
              <a:rPr lang="ru-RU" i="0" dirty="0">
                <a:effectLst/>
                <a:latin typeface="Cambria" panose="02040503050406030204" pitchFamily="18" charset="0"/>
                <a:ea typeface="Cambria" panose="02040503050406030204" pitchFamily="18" charset="0"/>
              </a:rPr>
              <a:t> – уровень управления ошибками в рамках данного сервиса</a:t>
            </a:r>
          </a:p>
          <a:p>
            <a:pPr>
              <a:buFont typeface="Wingdings" panose="05000000000000000000" pitchFamily="2" charset="2"/>
              <a:buChar char="Ø"/>
            </a:pPr>
            <a:r>
              <a:rPr lang="en-US" i="0" dirty="0" err="1">
                <a:effectLst/>
                <a:latin typeface="Cambria" panose="02040503050406030204" pitchFamily="18" charset="0"/>
                <a:ea typeface="Cambria" panose="02040503050406030204" pitchFamily="18" charset="0"/>
              </a:rPr>
              <a:t>FailureActions</a:t>
            </a:r>
            <a:r>
              <a:rPr lang="ru-RU" i="0" dirty="0">
                <a:effectLst/>
                <a:latin typeface="Cambria" panose="02040503050406030204" pitchFamily="18" charset="0"/>
                <a:ea typeface="Cambria" panose="02040503050406030204" pitchFamily="18" charset="0"/>
              </a:rPr>
              <a:t> – действия выполняемые при возникновении ошибки в данном сервисе</a:t>
            </a:r>
          </a:p>
          <a:p>
            <a:pPr marL="0" indent="0">
              <a:buNone/>
            </a:pPr>
            <a:endParaRPr lang="en-US" i="0" dirty="0">
              <a:effectLst/>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369503501"/>
      </p:ext>
    </p:extLst>
  </p:cSld>
  <p:clrMapOvr>
    <a:masterClrMapping/>
  </p:clrMapOvr>
</p:sld>
</file>

<file path=ppt/theme/theme1.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35798</TotalTime>
  <Words>3783</Words>
  <Application>Microsoft Office PowerPoint</Application>
  <PresentationFormat>Широкоэкранный</PresentationFormat>
  <Paragraphs>339</Paragraphs>
  <Slides>67</Slides>
  <Notes>0</Notes>
  <HiddenSlides>0</HiddenSlides>
  <MMClips>0</MMClips>
  <ScaleCrop>false</ScaleCrop>
  <HeadingPairs>
    <vt:vector size="6" baseType="variant">
      <vt:variant>
        <vt:lpstr>Использованные шрифты</vt:lpstr>
      </vt:variant>
      <vt:variant>
        <vt:i4>6</vt:i4>
      </vt:variant>
      <vt:variant>
        <vt:lpstr>Тема</vt:lpstr>
      </vt:variant>
      <vt:variant>
        <vt:i4>1</vt:i4>
      </vt:variant>
      <vt:variant>
        <vt:lpstr>Заголовки слайдов</vt:lpstr>
      </vt:variant>
      <vt:variant>
        <vt:i4>67</vt:i4>
      </vt:variant>
    </vt:vector>
  </HeadingPairs>
  <TitlesOfParts>
    <vt:vector size="74" baseType="lpstr">
      <vt:lpstr>Arial</vt:lpstr>
      <vt:lpstr>Calibri</vt:lpstr>
      <vt:lpstr>Calibri Light</vt:lpstr>
      <vt:lpstr>Cambria</vt:lpstr>
      <vt:lpstr>Verdana</vt:lpstr>
      <vt:lpstr>Wingdings</vt:lpstr>
      <vt:lpstr>Тема Office</vt:lpstr>
      <vt:lpstr>Системное программирование</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Системное программирование</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Pavel Bernatsky</dc:creator>
  <cp:lastModifiedBy>ascoltat0 0</cp:lastModifiedBy>
  <cp:revision>758</cp:revision>
  <dcterms:created xsi:type="dcterms:W3CDTF">2024-09-04T11:03:42Z</dcterms:created>
  <dcterms:modified xsi:type="dcterms:W3CDTF">2025-05-17T16:10:47Z</dcterms:modified>
</cp:coreProperties>
</file>